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8" r:id="rId4"/>
  </p:sldMasterIdLst>
  <p:notesMasterIdLst>
    <p:notesMasterId r:id="rId47"/>
  </p:notesMasterIdLst>
  <p:sldIdLst>
    <p:sldId id="257" r:id="rId5"/>
    <p:sldId id="273" r:id="rId6"/>
    <p:sldId id="288" r:id="rId7"/>
    <p:sldId id="272" r:id="rId8"/>
    <p:sldId id="297" r:id="rId9"/>
    <p:sldId id="274" r:id="rId10"/>
    <p:sldId id="296" r:id="rId11"/>
    <p:sldId id="300" r:id="rId12"/>
    <p:sldId id="277" r:id="rId13"/>
    <p:sldId id="290" r:id="rId14"/>
    <p:sldId id="291" r:id="rId15"/>
    <p:sldId id="292" r:id="rId16"/>
    <p:sldId id="294" r:id="rId17"/>
    <p:sldId id="295" r:id="rId18"/>
    <p:sldId id="278" r:id="rId19"/>
    <p:sldId id="301" r:id="rId20"/>
    <p:sldId id="279" r:id="rId21"/>
    <p:sldId id="280" r:id="rId22"/>
    <p:sldId id="287" r:id="rId23"/>
    <p:sldId id="299" r:id="rId24"/>
    <p:sldId id="298" r:id="rId25"/>
    <p:sldId id="285" r:id="rId26"/>
    <p:sldId id="286" r:id="rId27"/>
    <p:sldId id="302" r:id="rId28"/>
    <p:sldId id="314" r:id="rId29"/>
    <p:sldId id="281" r:id="rId30"/>
    <p:sldId id="262" r:id="rId31"/>
    <p:sldId id="263" r:id="rId32"/>
    <p:sldId id="264" r:id="rId33"/>
    <p:sldId id="261" r:id="rId34"/>
    <p:sldId id="266" r:id="rId35"/>
    <p:sldId id="304" r:id="rId36"/>
    <p:sldId id="305" r:id="rId37"/>
    <p:sldId id="306" r:id="rId38"/>
    <p:sldId id="307" r:id="rId39"/>
    <p:sldId id="308" r:id="rId40"/>
    <p:sldId id="309" r:id="rId41"/>
    <p:sldId id="310" r:id="rId42"/>
    <p:sldId id="311" r:id="rId43"/>
    <p:sldId id="312" r:id="rId44"/>
    <p:sldId id="313" r:id="rId45"/>
    <p:sldId id="315"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116D84-F712-415F-AAB4-87220711B2D6}" type="datetimeFigureOut">
              <a:rPr lang="fr-FR" smtClean="0"/>
              <a:t>30/11/2019</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7FFAEB-9889-40E6-839A-6998614A113A}" type="slidenum">
              <a:rPr lang="fr-FR" smtClean="0"/>
              <a:t>‹#›</a:t>
            </a:fld>
            <a:endParaRPr lang="fr-FR"/>
          </a:p>
        </p:txBody>
      </p:sp>
    </p:spTree>
    <p:extLst>
      <p:ext uri="{BB962C8B-B14F-4D97-AF65-F5344CB8AC3E}">
        <p14:creationId xmlns:p14="http://schemas.microsoft.com/office/powerpoint/2010/main" val="72484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E13D86D-F72B-4E65-B727-178B75EA7901}" type="slidenum">
              <a:rPr lang="lt-LT" altLang="tr-TR">
                <a:solidFill>
                  <a:prstClr val="black"/>
                </a:solidFill>
              </a:rPr>
              <a:pPr/>
              <a:t>22</a:t>
            </a:fld>
            <a:endParaRPr lang="lt-LT" altLang="tr-TR">
              <a:solidFill>
                <a:prstClr val="black"/>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9683ED7-E874-4649-AA7E-A7E3279FD4CC}" type="slidenum">
              <a:rPr lang="lt-LT" altLang="tr-TR">
                <a:solidFill>
                  <a:prstClr val="black"/>
                </a:solidFill>
              </a:rPr>
              <a:pPr/>
              <a:t>23</a:t>
            </a:fld>
            <a:endParaRPr lang="lt-LT" altLang="tr-TR">
              <a:solidFill>
                <a:prstClr val="black"/>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n-US"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DA3ED6-9E83-4D6F-859A-A9A5A66ABFF9}" type="slidenum">
              <a:rPr lang="lt-LT" altLang="fr-FR"/>
              <a:pPr/>
              <a:t>24</a:t>
            </a:fld>
            <a:endParaRPr lang="lt-LT" altLang="fr-F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86409F9F-4330-48D6-9293-2F66CD0B580D}" type="slidenum">
              <a:rPr lang="en-GB" altLang="tr-TR"/>
              <a:pPr/>
              <a:t>32</a:t>
            </a:fld>
            <a:endParaRPr lang="en-GB" altLang="tr-T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endParaRPr lang="fr-FR" altLang="tr-T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E8459250-B8DD-4BE6-A6F0-76CE6FD87179}" type="slidenum">
              <a:rPr lang="en-GB" altLang="tr-TR"/>
              <a:pPr/>
              <a:t>33</a:t>
            </a:fld>
            <a:endParaRPr lang="en-GB" altLang="tr-T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endParaRPr lang="fr-FR" altLang="tr-T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t-L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99D8DA3-5294-4A8B-880A-29E87ED1427D}"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2126653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028C8BE-F00E-49F6-A88F-BF8DE8F49EB7}"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90958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t-L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D443979-431A-45FC-8617-8B3654732A67}"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453813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833796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369762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528649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621945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9132934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23129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685143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2074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807C9B-674E-405D-AAB2-B40EDD36DE10}"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40782739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5638037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0552564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6672076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6088724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3095315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91978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3976488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8278414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624943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963545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t-L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ACDA95-91DE-4893-9111-B7FEB10A3AC1}"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418104181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9449923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7756353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56215716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510880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4988485-CA63-4807-85A9-517BB6972F93}" type="slidenum">
              <a:rPr lang="en-GB" altLang="tr-TR"/>
              <a:pPr>
                <a:defRPr/>
              </a:pPr>
              <a:t>‹#›</a:t>
            </a:fld>
            <a:endParaRPr lang="en-GB" altLang="tr-TR"/>
          </a:p>
        </p:txBody>
      </p:sp>
    </p:spTree>
    <p:extLst>
      <p:ext uri="{BB962C8B-B14F-4D97-AF65-F5344CB8AC3E}">
        <p14:creationId xmlns:p14="http://schemas.microsoft.com/office/powerpoint/2010/main" val="31768460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0A6147B-E87A-4F69-BB2A-C0432A52DA3A}" type="slidenum">
              <a:rPr lang="en-GB" altLang="tr-TR"/>
              <a:pPr>
                <a:defRPr/>
              </a:pPr>
              <a:t>‹#›</a:t>
            </a:fld>
            <a:endParaRPr lang="en-GB" altLang="tr-TR"/>
          </a:p>
        </p:txBody>
      </p:sp>
    </p:spTree>
    <p:extLst>
      <p:ext uri="{BB962C8B-B14F-4D97-AF65-F5344CB8AC3E}">
        <p14:creationId xmlns:p14="http://schemas.microsoft.com/office/powerpoint/2010/main" val="323244379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C3B3614-C080-4335-9CE1-D68CE7C550F8}" type="slidenum">
              <a:rPr lang="en-GB" altLang="tr-TR"/>
              <a:pPr>
                <a:defRPr/>
              </a:pPr>
              <a:t>‹#›</a:t>
            </a:fld>
            <a:endParaRPr lang="en-GB" altLang="tr-TR"/>
          </a:p>
        </p:txBody>
      </p:sp>
    </p:spTree>
    <p:extLst>
      <p:ext uri="{BB962C8B-B14F-4D97-AF65-F5344CB8AC3E}">
        <p14:creationId xmlns:p14="http://schemas.microsoft.com/office/powerpoint/2010/main" val="36458614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177E575-9965-425C-8234-442F2CB61F31}" type="slidenum">
              <a:rPr lang="en-GB" altLang="tr-TR"/>
              <a:pPr>
                <a:defRPr/>
              </a:pPr>
              <a:t>‹#›</a:t>
            </a:fld>
            <a:endParaRPr lang="en-GB" altLang="tr-TR"/>
          </a:p>
        </p:txBody>
      </p:sp>
    </p:spTree>
    <p:extLst>
      <p:ext uri="{BB962C8B-B14F-4D97-AF65-F5344CB8AC3E}">
        <p14:creationId xmlns:p14="http://schemas.microsoft.com/office/powerpoint/2010/main" val="15121207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22021C8B-732C-4850-B888-A0B98E86E0CA}" type="slidenum">
              <a:rPr lang="en-GB" altLang="tr-TR"/>
              <a:pPr>
                <a:defRPr/>
              </a:pPr>
              <a:t>‹#›</a:t>
            </a:fld>
            <a:endParaRPr lang="en-GB" altLang="tr-TR"/>
          </a:p>
        </p:txBody>
      </p:sp>
    </p:spTree>
    <p:extLst>
      <p:ext uri="{BB962C8B-B14F-4D97-AF65-F5344CB8AC3E}">
        <p14:creationId xmlns:p14="http://schemas.microsoft.com/office/powerpoint/2010/main" val="9052854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956FE0B-D5C6-4431-B16D-D8CBBF6A9F1B}" type="slidenum">
              <a:rPr lang="en-GB" altLang="tr-TR"/>
              <a:pPr>
                <a:defRPr/>
              </a:pPr>
              <a:t>‹#›</a:t>
            </a:fld>
            <a:endParaRPr lang="en-GB" altLang="tr-TR"/>
          </a:p>
        </p:txBody>
      </p:sp>
    </p:spTree>
    <p:extLst>
      <p:ext uri="{BB962C8B-B14F-4D97-AF65-F5344CB8AC3E}">
        <p14:creationId xmlns:p14="http://schemas.microsoft.com/office/powerpoint/2010/main" val="364410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5A3FBC6-2C9D-4BB7-9204-47850C12CE41}"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97115902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349A2E5-5504-480E-8B45-10562B7BCA1B}" type="slidenum">
              <a:rPr lang="en-GB" altLang="tr-TR"/>
              <a:pPr>
                <a:defRPr/>
              </a:pPr>
              <a:t>‹#›</a:t>
            </a:fld>
            <a:endParaRPr lang="en-GB" altLang="tr-TR"/>
          </a:p>
        </p:txBody>
      </p:sp>
    </p:spTree>
    <p:extLst>
      <p:ext uri="{BB962C8B-B14F-4D97-AF65-F5344CB8AC3E}">
        <p14:creationId xmlns:p14="http://schemas.microsoft.com/office/powerpoint/2010/main" val="20795004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D0D12E2-A581-40F8-B1DC-3F8986A8F68D}" type="slidenum">
              <a:rPr lang="en-GB" altLang="tr-TR"/>
              <a:pPr>
                <a:defRPr/>
              </a:pPr>
              <a:t>‹#›</a:t>
            </a:fld>
            <a:endParaRPr lang="en-GB" altLang="tr-TR"/>
          </a:p>
        </p:txBody>
      </p:sp>
    </p:spTree>
    <p:extLst>
      <p:ext uri="{BB962C8B-B14F-4D97-AF65-F5344CB8AC3E}">
        <p14:creationId xmlns:p14="http://schemas.microsoft.com/office/powerpoint/2010/main" val="8452621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A9A0FA2-B539-4BD3-AA11-FEC952E2C267}" type="slidenum">
              <a:rPr lang="en-GB" altLang="tr-TR"/>
              <a:pPr>
                <a:defRPr/>
              </a:pPr>
              <a:t>‹#›</a:t>
            </a:fld>
            <a:endParaRPr lang="en-GB" altLang="tr-TR"/>
          </a:p>
        </p:txBody>
      </p:sp>
    </p:spTree>
    <p:extLst>
      <p:ext uri="{BB962C8B-B14F-4D97-AF65-F5344CB8AC3E}">
        <p14:creationId xmlns:p14="http://schemas.microsoft.com/office/powerpoint/2010/main" val="310156492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19A5430-570B-4626-9991-A8C237B64B8C}" type="slidenum">
              <a:rPr lang="en-GB" altLang="tr-TR"/>
              <a:pPr>
                <a:defRPr/>
              </a:pPr>
              <a:t>‹#›</a:t>
            </a:fld>
            <a:endParaRPr lang="en-GB" altLang="tr-TR"/>
          </a:p>
        </p:txBody>
      </p:sp>
    </p:spTree>
    <p:extLst>
      <p:ext uri="{BB962C8B-B14F-4D97-AF65-F5344CB8AC3E}">
        <p14:creationId xmlns:p14="http://schemas.microsoft.com/office/powerpoint/2010/main" val="139020542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76EAB2E-9A66-4F24-BFFA-447CEAB7724E}" type="slidenum">
              <a:rPr lang="en-GB" altLang="tr-TR"/>
              <a:pPr>
                <a:defRPr/>
              </a:pPr>
              <a:t>‹#›</a:t>
            </a:fld>
            <a:endParaRPr lang="en-GB" altLang="tr-TR"/>
          </a:p>
        </p:txBody>
      </p:sp>
    </p:spTree>
    <p:extLst>
      <p:ext uri="{BB962C8B-B14F-4D97-AF65-F5344CB8AC3E}">
        <p14:creationId xmlns:p14="http://schemas.microsoft.com/office/powerpoint/2010/main" val="372410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t-L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2BDB7D1-F735-42FD-8A42-EA21C38130F7}"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275055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t-LT"/>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C1D1AA6-5CB3-4AB8-99AA-C2255EDACC38}"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3773280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7040362-4BCF-4CFE-B6EC-10BE10482CCE}"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3628405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t-L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8850D4E-CAA9-47AD-BC59-9D89F0BA0AAA}"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653783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t-L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t-LT"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C65E06E-ECC1-41A2-A223-7719650469B5}"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val="1495310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fr-F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fr-FR" smtClean="0"/>
              <a:t>Click to edit Master text styles</a:t>
            </a:r>
          </a:p>
          <a:p>
            <a:pPr lvl="1"/>
            <a:r>
              <a:rPr lang="en-GB" altLang="fr-FR" smtClean="0"/>
              <a:t>Second level</a:t>
            </a:r>
          </a:p>
          <a:p>
            <a:pPr lvl="2"/>
            <a:r>
              <a:rPr lang="en-GB" altLang="fr-FR" smtClean="0"/>
              <a:t>Third level</a:t>
            </a:r>
          </a:p>
          <a:p>
            <a:pPr lvl="3"/>
            <a:r>
              <a:rPr lang="en-GB" altLang="fr-FR" smtClean="0"/>
              <a:t>Fourth level</a:t>
            </a:r>
          </a:p>
          <a:p>
            <a:pPr lvl="4"/>
            <a:r>
              <a:rPr lang="en-GB" altLang="fr-F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vl1pPr>
          </a:lstStyle>
          <a:p>
            <a:pPr fontAlgn="base">
              <a:spcBef>
                <a:spcPct val="0"/>
              </a:spcBef>
              <a:spcAft>
                <a:spcPct val="0"/>
              </a:spcAft>
              <a:defRPr/>
            </a:pPr>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fontAlgn="base">
              <a:spcBef>
                <a:spcPct val="0"/>
              </a:spcBef>
              <a:spcAft>
                <a:spcPct val="0"/>
              </a:spcAft>
              <a:defRPr/>
            </a:pPr>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A668D35-65B5-45DA-B480-6FA6600333A0}" type="slidenum">
              <a:rPr lang="en-GB">
                <a:solidFill>
                  <a:srgbClr val="000000"/>
                </a:solidFill>
              </a:rPr>
              <a:pPr fontAlgn="base">
                <a:spcBef>
                  <a:spcPct val="0"/>
                </a:spcBef>
                <a:spcAft>
                  <a:spcPct val="0"/>
                </a:spcAft>
                <a:defRPr/>
              </a:pPr>
              <a:t>‹#›</a:t>
            </a:fld>
            <a:endParaRPr lang="en-GB" dirty="0">
              <a:solidFill>
                <a:srgbClr val="000000"/>
              </a:solidFill>
            </a:endParaRPr>
          </a:p>
        </p:txBody>
      </p:sp>
    </p:spTree>
    <p:extLst>
      <p:ext uri="{BB962C8B-B14F-4D97-AF65-F5344CB8AC3E}">
        <p14:creationId xmlns:p14="http://schemas.microsoft.com/office/powerpoint/2010/main" val="24661334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8873655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FADD5-6C4D-4A17-997E-A5192583FC04}" type="datetimeFigureOut">
              <a:rPr lang="fr-FR" smtClean="0">
                <a:solidFill>
                  <a:prstClr val="black">
                    <a:tint val="75000"/>
                  </a:prstClr>
                </a:solidFill>
              </a:rPr>
              <a:pPr/>
              <a:t>30/11/2019</a:t>
            </a:fld>
            <a:endParaRPr lang="fr-F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D5986-06EA-40A6-91F8-79A941B455B9}"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76141187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tr-TR"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fontAlgn="base">
              <a:spcBef>
                <a:spcPct val="0"/>
              </a:spcBef>
              <a:spcAft>
                <a:spcPct val="0"/>
              </a:spcAft>
              <a:defRPr/>
            </a:pPr>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fld id="{ED97B085-6A50-4BE8-9F64-912770525466}" type="slidenum">
              <a:rPr lang="en-GB" altLang="tr-TR">
                <a:latin typeface="Arial" charset="0"/>
              </a:rPr>
              <a:pPr fontAlgn="base">
                <a:spcBef>
                  <a:spcPct val="0"/>
                </a:spcBef>
                <a:spcAft>
                  <a:spcPct val="0"/>
                </a:spcAft>
                <a:defRPr/>
              </a:pPr>
              <a:t>‹#›</a:t>
            </a:fld>
            <a:endParaRPr lang="en-GB" altLang="tr-TR">
              <a:latin typeface="Arial" charset="0"/>
            </a:endParaRPr>
          </a:p>
        </p:txBody>
      </p:sp>
    </p:spTree>
    <p:extLst>
      <p:ext uri="{BB962C8B-B14F-4D97-AF65-F5344CB8AC3E}">
        <p14:creationId xmlns:p14="http://schemas.microsoft.com/office/powerpoint/2010/main" val="50804784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765175"/>
            <a:ext cx="7772400" cy="2835275"/>
          </a:xfrm>
        </p:spPr>
        <p:txBody>
          <a:bodyPr/>
          <a:lstStyle/>
          <a:p>
            <a:r>
              <a:rPr lang="lt-LT" altLang="fr-FR" sz="4000" dirty="0" smtClean="0">
                <a:latin typeface="Times New Roman" panose="02020603050405020304" pitchFamily="18" charset="0"/>
                <a:ea typeface="Tahoma" panose="020B0604030504040204" pitchFamily="34" charset="0"/>
                <a:cs typeface="Times New Roman" panose="02020603050405020304" pitchFamily="18" charset="0"/>
              </a:rPr>
              <a:t/>
            </a:r>
            <a:br>
              <a:rPr lang="lt-LT" altLang="fr-FR" sz="4000" dirty="0" smtClean="0">
                <a:latin typeface="Times New Roman" panose="02020603050405020304" pitchFamily="18" charset="0"/>
                <a:ea typeface="Tahoma" panose="020B0604030504040204" pitchFamily="34" charset="0"/>
                <a:cs typeface="Times New Roman" panose="02020603050405020304" pitchFamily="18" charset="0"/>
              </a:rPr>
            </a:br>
            <a:r>
              <a:rPr lang="lt-LT" altLang="fr-FR" sz="4000" dirty="0" smtClean="0">
                <a:latin typeface="Times New Roman" panose="02020603050405020304" pitchFamily="18" charset="0"/>
                <a:ea typeface="Tahoma" panose="020B0604030504040204" pitchFamily="34" charset="0"/>
                <a:cs typeface="Times New Roman" panose="02020603050405020304" pitchFamily="18" charset="0"/>
              </a:rPr>
              <a:t>Verslo interesų gynimas Europos Žmogaus Teisių Teisme ir Europos Sąjungos Teisingumo Teisme</a:t>
            </a:r>
            <a:endParaRPr lang="fr-FR" altLang="fr-FR" sz="3800" dirty="0" smtClean="0">
              <a:solidFill>
                <a:srgbClr val="002060"/>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Subtitle 2"/>
          <p:cNvSpPr>
            <a:spLocks noGrp="1"/>
          </p:cNvSpPr>
          <p:nvPr>
            <p:ph type="subTitle" idx="1"/>
          </p:nvPr>
        </p:nvSpPr>
        <p:spPr/>
        <p:txBody>
          <a:bodyPr>
            <a:normAutofit fontScale="25000" lnSpcReduction="20000"/>
          </a:bodyPr>
          <a:lstStyle/>
          <a:p>
            <a:pPr>
              <a:defRPr/>
            </a:pPr>
            <a:endParaRPr lang="lt-LT" sz="11200" dirty="0">
              <a:latin typeface="+mj-lt"/>
              <a:cs typeface="Times New Roman" pitchFamily="18" charset="0"/>
            </a:endParaRPr>
          </a:p>
          <a:p>
            <a:pPr eaLnBrk="1" hangingPunct="1">
              <a:lnSpc>
                <a:spcPct val="80000"/>
              </a:lnSpc>
              <a:defRPr/>
            </a:pPr>
            <a:r>
              <a:rPr lang="en-GB" altLang="fr-FR" sz="9600" b="1" dirty="0" err="1">
                <a:solidFill>
                  <a:srgbClr val="002060"/>
                </a:solidFill>
                <a:latin typeface="Garamond" pitchFamily="18" charset="0"/>
              </a:rPr>
              <a:t>Prof.</a:t>
            </a:r>
            <a:r>
              <a:rPr lang="en-GB" altLang="fr-FR" sz="9600" b="1" dirty="0">
                <a:solidFill>
                  <a:srgbClr val="002060"/>
                </a:solidFill>
                <a:latin typeface="Garamond" pitchFamily="18" charset="0"/>
              </a:rPr>
              <a:t> </a:t>
            </a:r>
            <a:r>
              <a:rPr lang="lt-LT" altLang="fr-FR" sz="9600" b="1" dirty="0" smtClean="0">
                <a:solidFill>
                  <a:srgbClr val="002060"/>
                </a:solidFill>
                <a:latin typeface="Garamond" pitchFamily="18" charset="0"/>
              </a:rPr>
              <a:t>habil</a:t>
            </a:r>
            <a:r>
              <a:rPr lang="en-GB" altLang="fr-FR" sz="9600" b="1" dirty="0" smtClean="0">
                <a:solidFill>
                  <a:srgbClr val="002060"/>
                </a:solidFill>
                <a:latin typeface="Garamond" pitchFamily="18" charset="0"/>
              </a:rPr>
              <a:t>. </a:t>
            </a:r>
            <a:r>
              <a:rPr lang="lt-LT" altLang="fr-FR" sz="9600" b="1" dirty="0">
                <a:solidFill>
                  <a:srgbClr val="002060"/>
                </a:solidFill>
                <a:latin typeface="Garamond" pitchFamily="18" charset="0"/>
              </a:rPr>
              <a:t>d</a:t>
            </a:r>
            <a:r>
              <a:rPr lang="en-GB" altLang="fr-FR" sz="9600" b="1" dirty="0" smtClean="0">
                <a:solidFill>
                  <a:srgbClr val="002060"/>
                </a:solidFill>
                <a:latin typeface="Garamond" pitchFamily="18" charset="0"/>
              </a:rPr>
              <a:t>r</a:t>
            </a:r>
            <a:r>
              <a:rPr lang="en-GB" altLang="fr-FR" sz="9600" b="1" dirty="0">
                <a:solidFill>
                  <a:srgbClr val="002060"/>
                </a:solidFill>
                <a:latin typeface="Garamond" pitchFamily="18" charset="0"/>
              </a:rPr>
              <a:t>. </a:t>
            </a:r>
            <a:r>
              <a:rPr lang="en-GB" altLang="fr-FR" sz="9600" b="1" dirty="0" err="1">
                <a:solidFill>
                  <a:srgbClr val="002060"/>
                </a:solidFill>
                <a:latin typeface="Garamond" pitchFamily="18" charset="0"/>
              </a:rPr>
              <a:t>Vilenas</a:t>
            </a:r>
            <a:r>
              <a:rPr lang="en-GB" altLang="fr-FR" sz="9600" b="1" dirty="0">
                <a:solidFill>
                  <a:srgbClr val="002060"/>
                </a:solidFill>
                <a:latin typeface="Garamond" pitchFamily="18" charset="0"/>
              </a:rPr>
              <a:t> </a:t>
            </a:r>
            <a:r>
              <a:rPr lang="en-GB" altLang="fr-FR" sz="9600" b="1" dirty="0" err="1" smtClean="0">
                <a:solidFill>
                  <a:srgbClr val="002060"/>
                </a:solidFill>
                <a:latin typeface="Garamond" pitchFamily="18" charset="0"/>
              </a:rPr>
              <a:t>Vadapalas</a:t>
            </a:r>
            <a:endParaRPr lang="lt-LT" altLang="fr-FR" sz="9600" b="1" dirty="0" smtClean="0">
              <a:solidFill>
                <a:srgbClr val="002060"/>
              </a:solidFill>
              <a:latin typeface="Garamond" pitchFamily="18" charset="0"/>
            </a:endParaRPr>
          </a:p>
          <a:p>
            <a:pPr eaLnBrk="1" hangingPunct="1">
              <a:lnSpc>
                <a:spcPct val="80000"/>
              </a:lnSpc>
              <a:defRPr/>
            </a:pPr>
            <a:r>
              <a:rPr lang="en-GB" altLang="fr-FR" sz="8800" b="1" dirty="0" smtClean="0">
                <a:solidFill>
                  <a:srgbClr val="002060"/>
                </a:solidFill>
                <a:latin typeface="Garamond" pitchFamily="18" charset="0"/>
              </a:rPr>
              <a:t>A</a:t>
            </a:r>
            <a:r>
              <a:rPr lang="lt-LT" altLang="fr-FR" sz="8800" b="1" dirty="0" smtClean="0">
                <a:solidFill>
                  <a:srgbClr val="002060"/>
                </a:solidFill>
                <a:latin typeface="Garamond" pitchFamily="18" charset="0"/>
              </a:rPr>
              <a:t>dvokatas</a:t>
            </a:r>
            <a:endParaRPr lang="lt-LT" altLang="fr-FR" sz="8800" b="1" dirty="0">
              <a:solidFill>
                <a:srgbClr val="002060"/>
              </a:solidFill>
              <a:latin typeface="Garamond" pitchFamily="18" charset="0"/>
            </a:endParaRPr>
          </a:p>
          <a:p>
            <a:pPr eaLnBrk="1" hangingPunct="1">
              <a:lnSpc>
                <a:spcPct val="80000"/>
              </a:lnSpc>
              <a:defRPr/>
            </a:pPr>
            <a:r>
              <a:rPr lang="en-GB" altLang="fr-FR" sz="8800" b="1" dirty="0" smtClean="0">
                <a:solidFill>
                  <a:srgbClr val="002060"/>
                </a:solidFill>
                <a:latin typeface="Garamond" pitchFamily="18" charset="0"/>
              </a:rPr>
              <a:t> </a:t>
            </a:r>
            <a:r>
              <a:rPr lang="en-GB" altLang="fr-FR" sz="8800" b="1" dirty="0">
                <a:solidFill>
                  <a:srgbClr val="002060"/>
                </a:solidFill>
                <a:latin typeface="Garamond" pitchFamily="18" charset="0"/>
              </a:rPr>
              <a:t>EUROLEX </a:t>
            </a:r>
            <a:r>
              <a:rPr lang="lt-LT" altLang="fr-FR" sz="8800" b="1" dirty="0" smtClean="0">
                <a:solidFill>
                  <a:srgbClr val="002060"/>
                </a:solidFill>
                <a:latin typeface="Garamond" pitchFamily="18" charset="0"/>
              </a:rPr>
              <a:t>advokatų profesinė bendrija</a:t>
            </a:r>
            <a:endParaRPr lang="lt-LT" altLang="fr-FR" sz="8000" b="1" dirty="0">
              <a:solidFill>
                <a:srgbClr val="002060"/>
              </a:solidFill>
              <a:latin typeface="Garamond" pitchFamily="18" charset="0"/>
            </a:endParaRPr>
          </a:p>
          <a:p>
            <a:pPr algn="r" eaLnBrk="1" hangingPunct="1">
              <a:lnSpc>
                <a:spcPct val="80000"/>
              </a:lnSpc>
              <a:defRPr/>
            </a:pPr>
            <a:endParaRPr lang="lt-LT" altLang="fr-FR" sz="6600" b="1" dirty="0" smtClean="0">
              <a:solidFill>
                <a:srgbClr val="002060"/>
              </a:solidFill>
              <a:latin typeface="Garamond" pitchFamily="18" charset="0"/>
            </a:endParaRPr>
          </a:p>
          <a:p>
            <a:pPr algn="r" eaLnBrk="1" hangingPunct="1">
              <a:lnSpc>
                <a:spcPct val="80000"/>
              </a:lnSpc>
              <a:defRPr/>
            </a:pPr>
            <a:r>
              <a:rPr lang="lt-LT" altLang="fr-FR" sz="6600" b="1" dirty="0" smtClean="0">
                <a:solidFill>
                  <a:srgbClr val="002060"/>
                </a:solidFill>
                <a:latin typeface="Garamond" pitchFamily="18" charset="0"/>
              </a:rPr>
              <a:t>© </a:t>
            </a:r>
            <a:r>
              <a:rPr lang="lt-LT" altLang="fr-FR" sz="6600" b="1" dirty="0">
                <a:solidFill>
                  <a:srgbClr val="002060"/>
                </a:solidFill>
                <a:latin typeface="Garamond" pitchFamily="18" charset="0"/>
              </a:rPr>
              <a:t>Vilenas Vadapalas 2019</a:t>
            </a:r>
          </a:p>
          <a:p>
            <a:pPr>
              <a:defRPr/>
            </a:pPr>
            <a:endParaRPr lang="lt-LT" dirty="0" smtClean="0"/>
          </a:p>
          <a:p>
            <a:pPr>
              <a:defRPr/>
            </a:pPr>
            <a:endParaRPr lang="lt-LT" dirty="0"/>
          </a:p>
          <a:p>
            <a:pPr>
              <a:defRPr/>
            </a:pPr>
            <a:endParaRPr lang="fr-FR" dirty="0"/>
          </a:p>
        </p:txBody>
      </p:sp>
      <p:pic>
        <p:nvPicPr>
          <p:cNvPr id="205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13" y="325438"/>
            <a:ext cx="3343275" cy="90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2006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800" dirty="0" smtClean="0"/>
              <a:t>Teisė į teisingą </a:t>
            </a:r>
            <a:r>
              <a:rPr lang="lt-LT" sz="2800" dirty="0"/>
              <a:t>bylos nagrinėjimą. </a:t>
            </a:r>
            <a:r>
              <a:rPr lang="lt-LT" sz="2800" dirty="0" smtClean="0"/>
              <a:t>2019-04-16 </a:t>
            </a:r>
            <a:r>
              <a:rPr lang="lt-LT" sz="2800" dirty="0"/>
              <a:t>d. EŽTT sprendimas byloje UAB „Baltic Master“ prieš Lietuvą (peticijos Nr. 55092/16)</a:t>
            </a:r>
            <a:endParaRPr lang="fr-FR" sz="2800" dirty="0"/>
          </a:p>
        </p:txBody>
      </p:sp>
      <p:sp>
        <p:nvSpPr>
          <p:cNvPr id="3" name="Content Placeholder 2"/>
          <p:cNvSpPr>
            <a:spLocks noGrp="1"/>
          </p:cNvSpPr>
          <p:nvPr>
            <p:ph idx="1"/>
          </p:nvPr>
        </p:nvSpPr>
        <p:spPr/>
        <p:txBody>
          <a:bodyPr>
            <a:normAutofit fontScale="55000" lnSpcReduction="20000"/>
          </a:bodyPr>
          <a:lstStyle/>
          <a:p>
            <a:pPr marL="0" indent="0">
              <a:buNone/>
            </a:pPr>
            <a:r>
              <a:rPr lang="lt-LT" dirty="0" smtClean="0"/>
              <a:t>EŽTT konstatavo: Lietuvos </a:t>
            </a:r>
            <a:r>
              <a:rPr lang="lt-LT" dirty="0"/>
              <a:t>Respublikos teismai nepakankamai motyvavo atsisakymą kreiptis į </a:t>
            </a:r>
            <a:r>
              <a:rPr lang="lt-LT" dirty="0" smtClean="0"/>
              <a:t>ESTT </a:t>
            </a:r>
            <a:r>
              <a:rPr lang="lt-LT" dirty="0"/>
              <a:t>su prašymu priimti prejudicinį sprendimą pagal pareiškėjos prašymą administracinėje byloje ir </a:t>
            </a:r>
            <a:r>
              <a:rPr lang="lt-LT" dirty="0" smtClean="0"/>
              <a:t>tuo pažeidė </a:t>
            </a:r>
            <a:r>
              <a:rPr lang="lt-LT" dirty="0" smtClean="0"/>
              <a:t>Konvencijos </a:t>
            </a:r>
            <a:r>
              <a:rPr lang="lt-LT" dirty="0"/>
              <a:t>6 </a:t>
            </a:r>
            <a:r>
              <a:rPr lang="lt-LT" dirty="0" smtClean="0"/>
              <a:t>str. </a:t>
            </a:r>
            <a:r>
              <a:rPr lang="lt-LT" dirty="0"/>
              <a:t>1 </a:t>
            </a:r>
            <a:r>
              <a:rPr lang="lt-LT" dirty="0" smtClean="0"/>
              <a:t>d. </a:t>
            </a:r>
            <a:r>
              <a:rPr lang="lt-LT" dirty="0"/>
              <a:t>(teisė į teisingą bylos nagrinėjimą). </a:t>
            </a:r>
            <a:r>
              <a:rPr lang="lt-LT" dirty="0" smtClean="0"/>
              <a:t>Įmonė įvežė iš JAV oro kondicionavimo įrangą</a:t>
            </a:r>
            <a:r>
              <a:rPr lang="lt-LT" dirty="0"/>
              <a:t>. </a:t>
            </a:r>
            <a:r>
              <a:rPr lang="lt-LT" dirty="0" smtClean="0"/>
              <a:t>LVAT buvo </a:t>
            </a:r>
            <a:r>
              <a:rPr lang="lt-LT" dirty="0"/>
              <a:t>prašoma kreiptis į ESTT dėl Tarybos reglamento (EEB) Nr. 2913/92 nustatančio Bendrijos muitinės kodekso aiškinimo ir taikymo, kai Muitinės departamentas įpareigojo įmonę sumokėti 618,083 eurų kaip muitų mokėstį, PVM, delspiningius ir baudą</a:t>
            </a:r>
            <a:r>
              <a:rPr lang="lt-LT" dirty="0" smtClean="0"/>
              <a:t>. LVAT nutartyje šį atsisakymą motyvavo taip: „teismas </a:t>
            </a:r>
            <a:r>
              <a:rPr lang="lt-LT" dirty="0"/>
              <a:t>pažymi, kad byloje yra pakankamai duomenų sprendimo priėmimui, teismui jokių papildomų klausimų teisės aiškinimo klausimais nekilo, todėl nėra pagrindo kreiptis į Europos Sąjungos Teisingumo </a:t>
            </a:r>
            <a:r>
              <a:rPr lang="lt-LT" dirty="0" smtClean="0"/>
              <a:t>Teismą. </a:t>
            </a:r>
            <a:r>
              <a:rPr lang="lt-LT" dirty="0"/>
              <a:t>(...) vien faktinė aplinkybė, jog ginčo šalis nesutinka su pirmosios instancijos teismo pateiktu teisės aiškinimu, savaime nereiškia, jog nėra aiškus Europos Sąjungos teisės turinys (...). </a:t>
            </a:r>
            <a:r>
              <a:rPr lang="lt-LT" dirty="0" smtClean="0"/>
              <a:t>Šio </a:t>
            </a:r>
            <a:r>
              <a:rPr lang="lt-LT" dirty="0"/>
              <a:t>ginčo apimtyje teismui nekyla neaiškumų dėl Bendrijos muitinės kodekso 29-31 straipsnių </a:t>
            </a:r>
            <a:r>
              <a:rPr lang="lt-LT" dirty="0" smtClean="0"/>
              <a:t>taikymo (...) “. </a:t>
            </a:r>
            <a:endParaRPr lang="lt-LT" dirty="0"/>
          </a:p>
          <a:p>
            <a:pPr marL="0" indent="0">
              <a:buNone/>
            </a:pPr>
            <a:r>
              <a:rPr lang="lt-LT" dirty="0"/>
              <a:t>Dėl Konvencijos pirmojo protokolo 1 straipsnio pažeidimo, Teismas pažymėjo, kad šioje byloje pareiškėja turėjo sumokėti mokesčius pagal nacionalinę teisę ir nusprendė, kad pareiškėjos </a:t>
            </a:r>
            <a:r>
              <a:rPr lang="lt-LT" dirty="0" smtClean="0"/>
              <a:t>nuosavybės teisės </a:t>
            </a:r>
            <a:r>
              <a:rPr lang="lt-LT" dirty="0"/>
              <a:t>pagal </a:t>
            </a:r>
            <a:r>
              <a:rPr lang="lt-LT" dirty="0" smtClean="0"/>
              <a:t>Protokolo </a:t>
            </a:r>
            <a:r>
              <a:rPr lang="lt-LT" dirty="0"/>
              <a:t>1 straipsnį nebuvo </a:t>
            </a:r>
            <a:r>
              <a:rPr lang="lt-LT" dirty="0" smtClean="0"/>
              <a:t>suvaržytos. </a:t>
            </a:r>
            <a:endParaRPr lang="lt-LT" dirty="0"/>
          </a:p>
          <a:p>
            <a:pPr marL="0" indent="0">
              <a:buNone/>
            </a:pPr>
            <a:r>
              <a:rPr lang="lt-LT" dirty="0"/>
              <a:t>Teismas priteisė pareiškėjai 2 000 eurų neturtinei žalai </a:t>
            </a:r>
            <a:r>
              <a:rPr lang="lt-LT" dirty="0" smtClean="0"/>
              <a:t>atlyginti ir bylinėjimosi išlaidas.</a:t>
            </a:r>
            <a:endParaRPr lang="lt-LT" dirty="0"/>
          </a:p>
          <a:p>
            <a:pPr marL="0" indent="0">
              <a:buNone/>
            </a:pPr>
            <a:r>
              <a:rPr lang="lt-LT" dirty="0"/>
              <a:t> </a:t>
            </a:r>
            <a:endParaRPr lang="en-US" dirty="0" smtClean="0"/>
          </a:p>
          <a:p>
            <a:pPr marL="0" indent="0">
              <a:buNone/>
            </a:pPr>
            <a:endParaRPr lang="fr-FR" dirty="0"/>
          </a:p>
        </p:txBody>
      </p:sp>
    </p:spTree>
    <p:extLst>
      <p:ext uri="{BB962C8B-B14F-4D97-AF65-F5344CB8AC3E}">
        <p14:creationId xmlns:p14="http://schemas.microsoft.com/office/powerpoint/2010/main" val="511357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300" dirty="0" smtClean="0"/>
              <a:t>Nepagrįsta ilga bylinėjimosi ir turto arešto trukmė: teisės į teisingą bylos nagrinėjimą ir nuosavybės teisės pažeidimai</a:t>
            </a:r>
            <a:endParaRPr lang="fr-FR" sz="3300" dirty="0"/>
          </a:p>
        </p:txBody>
      </p:sp>
      <p:sp>
        <p:nvSpPr>
          <p:cNvPr id="3" name="Content Placeholder 2"/>
          <p:cNvSpPr>
            <a:spLocks noGrp="1"/>
          </p:cNvSpPr>
          <p:nvPr>
            <p:ph idx="1"/>
          </p:nvPr>
        </p:nvSpPr>
        <p:spPr/>
        <p:txBody>
          <a:bodyPr>
            <a:normAutofit fontScale="85000" lnSpcReduction="20000"/>
          </a:bodyPr>
          <a:lstStyle/>
          <a:p>
            <a:pPr marL="0" indent="0">
              <a:buNone/>
            </a:pPr>
            <a:r>
              <a:rPr lang="lt-LT" dirty="0"/>
              <a:t>UAB „JGK Statyba“ ir </a:t>
            </a:r>
            <a:r>
              <a:rPr lang="lt-LT" dirty="0" smtClean="0"/>
              <a:t>Guselnikovas prieš </a:t>
            </a:r>
            <a:r>
              <a:rPr lang="lt-LT" dirty="0"/>
              <a:t>Lietuvą</a:t>
            </a:r>
            <a:r>
              <a:rPr lang="lt-LT" dirty="0" smtClean="0"/>
              <a:t>, Nr.3330/12</a:t>
            </a:r>
            <a:r>
              <a:rPr lang="lt-LT" dirty="0"/>
              <a:t>, 2013-11-05a. </a:t>
            </a:r>
            <a:r>
              <a:rPr lang="lt-LT" dirty="0" smtClean="0"/>
              <a:t>Tesimo proceso </a:t>
            </a:r>
            <a:r>
              <a:rPr lang="lt-LT" dirty="0"/>
              <a:t>trukmė </a:t>
            </a:r>
            <a:r>
              <a:rPr lang="lt-LT" dirty="0" smtClean="0"/>
              <a:t>– Konvencijos  </a:t>
            </a:r>
            <a:r>
              <a:rPr lang="lt-LT" dirty="0"/>
              <a:t>6 </a:t>
            </a:r>
            <a:r>
              <a:rPr lang="lt-LT" dirty="0" smtClean="0"/>
              <a:t>straipsnio 1  dalies (</a:t>
            </a:r>
            <a:r>
              <a:rPr lang="lt-LT" dirty="0"/>
              <a:t>teisė į bylos nagrinėjimą per įmanomai trumpiausią laiką) pažeidimas</a:t>
            </a:r>
            <a:r>
              <a:rPr lang="lt-LT" dirty="0" smtClean="0"/>
              <a:t>; Pareiškėjai  </a:t>
            </a:r>
            <a:r>
              <a:rPr lang="lt-LT" dirty="0"/>
              <a:t>bendrovei  nuosavybės  teise priklausančių  dviejų  namų  areštas  bei  apribota galimybė jais disponuoti </a:t>
            </a:r>
            <a:r>
              <a:rPr lang="lt-LT" dirty="0" smtClean="0"/>
              <a:t>taikyta daugiau </a:t>
            </a:r>
            <a:r>
              <a:rPr lang="lt-LT" dirty="0"/>
              <a:t>kaip 10 metų </a:t>
            </a:r>
            <a:r>
              <a:rPr lang="lt-LT" dirty="0" smtClean="0"/>
              <a:t>– Konvencijos Pirmojo </a:t>
            </a:r>
            <a:r>
              <a:rPr lang="lt-LT" dirty="0"/>
              <a:t>protokolo 1 </a:t>
            </a:r>
            <a:r>
              <a:rPr lang="lt-LT" dirty="0" smtClean="0"/>
              <a:t>straipsnio (</a:t>
            </a:r>
            <a:r>
              <a:rPr lang="lt-LT" dirty="0"/>
              <a:t>nuosavybės apsauga</a:t>
            </a:r>
            <a:r>
              <a:rPr lang="lt-LT" dirty="0" smtClean="0"/>
              <a:t>) pažeidimas</a:t>
            </a:r>
          </a:p>
          <a:p>
            <a:pPr marL="0" indent="0">
              <a:buNone/>
            </a:pPr>
            <a:r>
              <a:rPr lang="lt-LT" dirty="0" smtClean="0"/>
              <a:t>Pareiškėjai </a:t>
            </a:r>
            <a:r>
              <a:rPr lang="lt-LT" dirty="0"/>
              <a:t>UAB„JGK Statyba“ priteista: 70000 eurų turtinei žalai atlyginti ir 10000 eurų bylinėjimosi kaštams ir išlaidoms padengti.</a:t>
            </a:r>
            <a:endParaRPr lang="fr-FR" dirty="0"/>
          </a:p>
        </p:txBody>
      </p:sp>
    </p:spTree>
    <p:extLst>
      <p:ext uri="{BB962C8B-B14F-4D97-AF65-F5344CB8AC3E}">
        <p14:creationId xmlns:p14="http://schemas.microsoft.com/office/powerpoint/2010/main" val="1769318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200" dirty="0" smtClean="0"/>
              <a:t>Sprendimas nugriauti pastatą nepažeidžia bendrovės savininkės teisių, jei tai pateisinama pagal EŽTT nurodytus kriterijus</a:t>
            </a:r>
            <a:endParaRPr lang="en-US" sz="3200" dirty="0"/>
          </a:p>
        </p:txBody>
      </p:sp>
      <p:sp>
        <p:nvSpPr>
          <p:cNvPr id="3" name="Content Placeholder 2"/>
          <p:cNvSpPr>
            <a:spLocks noGrp="1"/>
          </p:cNvSpPr>
          <p:nvPr>
            <p:ph idx="1"/>
          </p:nvPr>
        </p:nvSpPr>
        <p:spPr/>
        <p:txBody>
          <a:bodyPr/>
          <a:lstStyle/>
          <a:p>
            <a:pPr marL="0" indent="0">
              <a:buNone/>
            </a:pPr>
            <a:r>
              <a:rPr lang="lt-LT" dirty="0"/>
              <a:t>2018 m. vasario 6 d. Europos Žmogaus Teisių Teismas (toliau  – Teismas) paskelbė sprendimą byloje UAB „Kristiana“ prieš Lietuvą (peticijos Nr. 36184/13), kuriuo konstatavo, jog Lietuva nepažeidė Žmogaus teisių ir pagrindinių laisvių apsaugos konvencijos (toliau – Konvencija) pirmojo protokolo 1 straipsnio (nuosavybės apsauga) ir Konvencijos 6 straipsnio 1 dalies (teisingas bylos nagrinėjimas).</a:t>
            </a:r>
            <a:endParaRPr lang="fr-FR" dirty="0"/>
          </a:p>
        </p:txBody>
      </p:sp>
    </p:spTree>
    <p:extLst>
      <p:ext uri="{BB962C8B-B14F-4D97-AF65-F5344CB8AC3E}">
        <p14:creationId xmlns:p14="http://schemas.microsoft.com/office/powerpoint/2010/main" val="1421865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sz="3200" dirty="0" smtClean="0"/>
              <a:t>Nuosavybės teisių į pastatą ribojimų kriterijai pagal EŽTT praktiką („Kristiana“ byla). Ar valstybės įsikišimas į nuosavybę yra būtinas?</a:t>
            </a:r>
            <a:endParaRPr lang="fr-FR" sz="3200" dirty="0"/>
          </a:p>
        </p:txBody>
      </p:sp>
      <p:sp>
        <p:nvSpPr>
          <p:cNvPr id="3" name="Content Placeholder 2"/>
          <p:cNvSpPr>
            <a:spLocks noGrp="1"/>
          </p:cNvSpPr>
          <p:nvPr>
            <p:ph idx="1"/>
          </p:nvPr>
        </p:nvSpPr>
        <p:spPr/>
        <p:txBody>
          <a:bodyPr>
            <a:noAutofit/>
          </a:bodyPr>
          <a:lstStyle/>
          <a:p>
            <a:pPr marL="0" indent="0">
              <a:buNone/>
            </a:pPr>
            <a:r>
              <a:rPr lang="lt-LT" sz="1800" dirty="0" smtClean="0"/>
              <a:t>1. </a:t>
            </a:r>
            <a:r>
              <a:rPr lang="lt-LT" sz="1800" b="1" dirty="0" smtClean="0"/>
              <a:t>Ribojimų teisėtumas</a:t>
            </a:r>
            <a:r>
              <a:rPr lang="lt-LT" sz="1800" dirty="0" smtClean="0"/>
              <a:t>.  Valstybės įsikišimas į  nuosavybės teises turi būti aiškiai  numatytas įstatyme (§ 103)</a:t>
            </a:r>
            <a:endParaRPr lang="en-US" sz="1800" dirty="0"/>
          </a:p>
          <a:p>
            <a:pPr marL="0" indent="0">
              <a:buNone/>
            </a:pPr>
            <a:r>
              <a:rPr lang="lt-LT" sz="1800" dirty="0" smtClean="0"/>
              <a:t>2. </a:t>
            </a:r>
            <a:r>
              <a:rPr lang="lt-LT" sz="1800" b="1" dirty="0" smtClean="0"/>
              <a:t>Teisėti ribojimų tikslai</a:t>
            </a:r>
            <a:r>
              <a:rPr lang="lt-LT" sz="1800" dirty="0" smtClean="0"/>
              <a:t>: kultūrinio paveldo apsauga, jo tvarus naudojimas kartu su tam tikros gyvenimo kokybės užtikrinimu, regiono  ir jo gyventojų istorinių, kultūrinių ir meninių tradicijų apsaugojimas (§ 104)</a:t>
            </a:r>
            <a:endParaRPr lang="en-US" sz="1800" dirty="0"/>
          </a:p>
          <a:p>
            <a:pPr marL="0" indent="0">
              <a:buNone/>
            </a:pPr>
            <a:r>
              <a:rPr lang="lt-LT" sz="1800" dirty="0" smtClean="0"/>
              <a:t>3. </a:t>
            </a:r>
            <a:r>
              <a:rPr lang="lt-LT" sz="1800" b="1" dirty="0" smtClean="0"/>
              <a:t>Ribojimų proporcingumas</a:t>
            </a:r>
            <a:r>
              <a:rPr lang="lt-LT" sz="1800" dirty="0" smtClean="0"/>
              <a:t>. Bet koks įsikišimas turi užtikrinti teisingą balansą tarp bendrų visuomenės interesų ir asmens pagrindinių teisių. Ypač turi būti užtikrintas proporcingas ryšys tarp naudojamų priemonių ir siekiamo tikslo. Teismas turi įvertinti, ar asmeniui neužkraunamas neproporcinga ir pernelyg didelė našta (§</a:t>
            </a:r>
            <a:r>
              <a:rPr lang="en-US" sz="1800" dirty="0" smtClean="0"/>
              <a:t>106</a:t>
            </a:r>
            <a:r>
              <a:rPr lang="lt-LT" sz="1800" dirty="0" smtClean="0"/>
              <a:t>)</a:t>
            </a:r>
            <a:r>
              <a:rPr lang="en-US" sz="1800" dirty="0" smtClean="0"/>
              <a:t>. </a:t>
            </a:r>
            <a:endParaRPr lang="lt-LT" sz="1800" dirty="0" smtClean="0"/>
          </a:p>
          <a:p>
            <a:pPr marL="0" indent="0">
              <a:buNone/>
            </a:pPr>
            <a:r>
              <a:rPr lang="lt-LT" sz="1800" dirty="0" smtClean="0"/>
              <a:t>Konvencija siekia </a:t>
            </a:r>
            <a:r>
              <a:rPr lang="lt-LT" sz="1800" dirty="0"/>
              <a:t>užtikrinti „</a:t>
            </a:r>
            <a:r>
              <a:rPr lang="lt-LT" sz="1800" dirty="0" smtClean="0"/>
              <a:t>praktiškas </a:t>
            </a:r>
            <a:r>
              <a:rPr lang="lt-LT" sz="1800" dirty="0"/>
              <a:t>ir </a:t>
            </a:r>
            <a:r>
              <a:rPr lang="lt-LT" sz="1800" dirty="0" smtClean="0"/>
              <a:t>veiksmingas“ teises (§ </a:t>
            </a:r>
            <a:r>
              <a:rPr lang="en-US" sz="1800" dirty="0" smtClean="0"/>
              <a:t>107</a:t>
            </a:r>
            <a:r>
              <a:rPr lang="lt-LT" sz="1800" dirty="0" smtClean="0"/>
              <a:t>)</a:t>
            </a:r>
            <a:r>
              <a:rPr lang="en-US" sz="1800" dirty="0" smtClean="0"/>
              <a:t>.  </a:t>
            </a:r>
            <a:r>
              <a:rPr lang="lt-LT" sz="1800" dirty="0" smtClean="0"/>
              <a:t>Nors Teismo praktikoje pripažinta, kad </a:t>
            </a:r>
            <a:r>
              <a:rPr lang="lt-LT" sz="1800" u="sng" dirty="0" smtClean="0"/>
              <a:t>regionų planavime ir aplinkosaugos politikoje valstybė turi vertinimo </a:t>
            </a:r>
            <a:r>
              <a:rPr lang="lt-LT" sz="1800" u="sng" dirty="0" smtClean="0"/>
              <a:t>laisvę</a:t>
            </a:r>
            <a:r>
              <a:rPr lang="lt-LT" sz="1800" dirty="0" smtClean="0"/>
              <a:t>, </a:t>
            </a:r>
            <a:r>
              <a:rPr lang="lt-LT" sz="1800" dirty="0" smtClean="0"/>
              <a:t>jis turi </a:t>
            </a:r>
            <a:r>
              <a:rPr lang="lt-LT" sz="1800" dirty="0" smtClean="0"/>
              <a:t>patikrinti ar laikomasi balanso, atitinkančio pareiškėjo nuosavybės teisei. Ypač reikia atsižvelgti, ar </a:t>
            </a:r>
            <a:r>
              <a:rPr lang="lt-LT" sz="1800" u="sng" dirty="0" smtClean="0"/>
              <a:t>pareiškėjas, įgydamas turtą, žinojo ar turėjo žinoti esamą ar galimą būsimą jo nuosavybės ribojimą</a:t>
            </a:r>
            <a:r>
              <a:rPr lang="lt-LT" sz="1800" dirty="0" smtClean="0"/>
              <a:t>, ar jis turėjo teisėtų turto naudojimo lūkesčių ar prisiiėmė turto įsigijimo riziką taip, kad toks ribojimas neleido naudotis nuosavybe ir galimybę ginčyti tokio ribojimo būtinybę (§ </a:t>
            </a:r>
            <a:r>
              <a:rPr lang="en-US" sz="1800" dirty="0" smtClean="0"/>
              <a:t>108</a:t>
            </a:r>
            <a:r>
              <a:rPr lang="lt-LT" sz="1800" dirty="0" smtClean="0"/>
              <a:t>)</a:t>
            </a:r>
            <a:r>
              <a:rPr lang="en-US" sz="1800" dirty="0" smtClean="0"/>
              <a:t>.</a:t>
            </a:r>
            <a:endParaRPr lang="fr-FR" sz="1800" dirty="0"/>
          </a:p>
        </p:txBody>
      </p:sp>
    </p:spTree>
    <p:extLst>
      <p:ext uri="{BB962C8B-B14F-4D97-AF65-F5344CB8AC3E}">
        <p14:creationId xmlns:p14="http://schemas.microsoft.com/office/powerpoint/2010/main" val="2693869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
            </a:r>
            <a:br>
              <a:rPr lang="lt-LT" dirty="0" smtClean="0"/>
            </a:br>
            <a:r>
              <a:rPr lang="lt-LT" dirty="0"/>
              <a:t/>
            </a:r>
            <a:br>
              <a:rPr lang="lt-LT" dirty="0"/>
            </a:br>
            <a:r>
              <a:rPr lang="lt-LT" dirty="0" smtClean="0"/>
              <a:t/>
            </a:r>
            <a:br>
              <a:rPr lang="lt-LT" dirty="0" smtClean="0"/>
            </a:br>
            <a:r>
              <a:rPr lang="lt-LT" dirty="0" smtClean="0"/>
              <a:t>EŽTT 2018-01-9 d. sprendimas byloje Tumeliai prieš Lietuvą</a:t>
            </a:r>
            <a:r>
              <a:rPr lang="pt-BR" dirty="0" smtClean="0"/>
              <a:t> (25545/14</a:t>
            </a:r>
            <a:r>
              <a:rPr lang="pt-BR" dirty="0"/>
              <a:t>) </a:t>
            </a:r>
            <a:br>
              <a:rPr lang="pt-BR" dirty="0"/>
            </a:br>
            <a:r>
              <a:rPr lang="pt-BR" dirty="0" smtClean="0"/>
              <a:t> </a:t>
            </a:r>
            <a:r>
              <a:rPr lang="pt-BR" dirty="0"/>
              <a:t/>
            </a:r>
            <a:br>
              <a:rPr lang="pt-BR" dirty="0"/>
            </a:br>
            <a:r>
              <a:rPr lang="pt-BR" dirty="0"/>
              <a:t> </a:t>
            </a:r>
            <a:br>
              <a:rPr lang="pt-BR" dirty="0"/>
            </a:br>
            <a:endParaRPr lang="fr-FR" dirty="0"/>
          </a:p>
        </p:txBody>
      </p:sp>
      <p:sp>
        <p:nvSpPr>
          <p:cNvPr id="3" name="Content Placeholder 2"/>
          <p:cNvSpPr>
            <a:spLocks noGrp="1"/>
          </p:cNvSpPr>
          <p:nvPr>
            <p:ph idx="1"/>
          </p:nvPr>
        </p:nvSpPr>
        <p:spPr/>
        <p:txBody>
          <a:bodyPr>
            <a:normAutofit fontScale="62500" lnSpcReduction="20000"/>
          </a:bodyPr>
          <a:lstStyle/>
          <a:p>
            <a:pPr marL="0" indent="0">
              <a:buNone/>
            </a:pPr>
            <a:r>
              <a:rPr lang="lt-LT" dirty="0" smtClean="0"/>
              <a:t>EŽTT: įpareigojimas </a:t>
            </a:r>
            <a:r>
              <a:rPr lang="lt-LT" dirty="0"/>
              <a:t>nugriauti neteisėtai pastatytus statinius (panaikinus statybą leidžiantį dokumentą</a:t>
            </a:r>
            <a:r>
              <a:rPr lang="lt-LT" dirty="0" smtClean="0"/>
              <a:t>) pažeidžia savininkų nuosavybės teisę. Nors </a:t>
            </a:r>
            <a:r>
              <a:rPr lang="lt-LT" dirty="0"/>
              <a:t>įpareigojimas nugriauti neteisėtai pastatytus statinius atitiko teisėtumo kriterijų ir juo buvo siekiama teisėtų bendrojo intereso tikslų, EŽTT </a:t>
            </a:r>
            <a:r>
              <a:rPr lang="lt-LT" dirty="0" smtClean="0"/>
              <a:t>pripažino </a:t>
            </a:r>
            <a:r>
              <a:rPr lang="lt-LT" dirty="0"/>
              <a:t>proporcingumo principo pažeidimą. </a:t>
            </a:r>
            <a:r>
              <a:rPr lang="lt-LT" dirty="0" smtClean="0"/>
              <a:t>Valstybės </a:t>
            </a:r>
            <a:r>
              <a:rPr lang="lt-LT" dirty="0"/>
              <a:t>padarytų klaidų rizika turi tekti pačiai valstybei ir klaidos neturėtų būti taisomos asmenų sąskaita. Teismas nurodė, kad Lietuvos nacionaliniai teismai nesvarstė dėl pareiškėjams uždėtos naštos nugriauti statinius sumažinimo; nepaaiškino, kaip griovimo išlaidos turėjo būti padalytos tarp statytojų (pareiškėjų) ir valstybės </a:t>
            </a:r>
            <a:r>
              <a:rPr lang="lt-LT" dirty="0" smtClean="0"/>
              <a:t>institucijų; </a:t>
            </a:r>
            <a:r>
              <a:rPr lang="lt-LT" dirty="0"/>
              <a:t>neanalizavo pareiškėjų atsakomybės laipsnio, lyginant su kelių valstybės institucijų atsakomybės laipsniu. </a:t>
            </a:r>
            <a:r>
              <a:rPr lang="lt-LT" dirty="0" smtClean="0"/>
              <a:t>Valstybės </a:t>
            </a:r>
            <a:r>
              <a:rPr lang="lt-LT" dirty="0"/>
              <a:t>institucijos reikšmingai prisidėjo prie pareiškėjų situacijos ir </a:t>
            </a:r>
            <a:r>
              <a:rPr lang="lt-LT" dirty="0" smtClean="0"/>
              <a:t>jiems teko </a:t>
            </a:r>
            <a:r>
              <a:rPr lang="lt-LT" dirty="0"/>
              <a:t>tokia </a:t>
            </a:r>
            <a:r>
              <a:rPr lang="lt-LT" dirty="0" smtClean="0"/>
              <a:t>pati</a:t>
            </a:r>
            <a:r>
              <a:rPr lang="lt-LT" dirty="0"/>
              <a:t>, jei ne didesnė, našta nei valstybės institucijoms</a:t>
            </a:r>
            <a:r>
              <a:rPr lang="lt-LT" dirty="0" smtClean="0"/>
              <a:t>.</a:t>
            </a:r>
          </a:p>
          <a:p>
            <a:pPr marL="0" indent="0">
              <a:buNone/>
            </a:pPr>
            <a:r>
              <a:rPr lang="lt-LT" dirty="0"/>
              <a:t>LAT 2018-06-20 </a:t>
            </a:r>
            <a:r>
              <a:rPr lang="lt-LT" dirty="0" smtClean="0"/>
              <a:t>kitoje </a:t>
            </a:r>
            <a:r>
              <a:rPr lang="lt-LT" dirty="0"/>
              <a:t>byloje (VšĮ„Šėlos parkas“ ir kt. </a:t>
            </a:r>
            <a:r>
              <a:rPr lang="lt-LT" dirty="0" smtClean="0"/>
              <a:t>e3K-3-250-915/2018), vadovaudamasis šiuo EŽTT sprendimu </a:t>
            </a:r>
            <a:r>
              <a:rPr lang="lt-LT" dirty="0"/>
              <a:t>nutarė atnaujinti procesą analogiškoje byloje dėl </a:t>
            </a:r>
            <a:r>
              <a:rPr lang="lt-LT" dirty="0" smtClean="0"/>
              <a:t>neteisėtos </a:t>
            </a:r>
            <a:r>
              <a:rPr lang="lt-LT" dirty="0"/>
              <a:t>statybos </a:t>
            </a:r>
            <a:r>
              <a:rPr lang="lt-LT" dirty="0" smtClean="0"/>
              <a:t>panaikinto leidimo </a:t>
            </a:r>
            <a:r>
              <a:rPr lang="lt-LT" dirty="0"/>
              <a:t>rengimo ir </a:t>
            </a:r>
            <a:r>
              <a:rPr lang="lt-LT" dirty="0" smtClean="0"/>
              <a:t>išdavimo ir kt.</a:t>
            </a:r>
            <a:endParaRPr lang="fr-FR" dirty="0"/>
          </a:p>
        </p:txBody>
      </p:sp>
    </p:spTree>
    <p:extLst>
      <p:ext uri="{BB962C8B-B14F-4D97-AF65-F5344CB8AC3E}">
        <p14:creationId xmlns:p14="http://schemas.microsoft.com/office/powerpoint/2010/main" val="2470387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300" dirty="0" smtClean="0"/>
              <a:t>Krata advokato patalpose kliento vengimo mokėti mokesčius byloje ir teismų atsisakymas ginti advokato patalpų neliečiamybę: privatumo, įskaitant profesinių paslapčių pažeidimas (8 str.) ir teisės į teismą (6 str.) pažeidimas</a:t>
            </a:r>
            <a:endParaRPr lang="fr-FR" sz="2300" dirty="0"/>
          </a:p>
        </p:txBody>
      </p:sp>
      <p:sp>
        <p:nvSpPr>
          <p:cNvPr id="3" name="Content Placeholder 2"/>
          <p:cNvSpPr>
            <a:spLocks noGrp="1"/>
          </p:cNvSpPr>
          <p:nvPr>
            <p:ph idx="1"/>
          </p:nvPr>
        </p:nvSpPr>
        <p:spPr/>
        <p:txBody>
          <a:bodyPr>
            <a:normAutofit fontScale="77500" lnSpcReduction="20000"/>
          </a:bodyPr>
          <a:lstStyle/>
          <a:p>
            <a:pPr marL="0" indent="0">
              <a:buNone/>
            </a:pPr>
            <a:r>
              <a:rPr lang="en-US" sz="3000" b="1" dirty="0"/>
              <a:t>André </a:t>
            </a:r>
            <a:r>
              <a:rPr lang="lt-LT" sz="3000" b="1" dirty="0" smtClean="0"/>
              <a:t>et autres c. </a:t>
            </a:r>
            <a:r>
              <a:rPr lang="en-US" sz="3000" b="1" dirty="0" smtClean="0"/>
              <a:t>France </a:t>
            </a:r>
            <a:r>
              <a:rPr lang="en-US" sz="3000" dirty="0"/>
              <a:t>(no. 18603/03</a:t>
            </a:r>
            <a:r>
              <a:rPr lang="en-US" sz="3000" dirty="0" smtClean="0"/>
              <a:t>), 24.07.2008</a:t>
            </a:r>
            <a:endParaRPr lang="en-US" sz="3000" dirty="0"/>
          </a:p>
          <a:p>
            <a:pPr marL="0" indent="0">
              <a:buNone/>
            </a:pPr>
            <a:r>
              <a:rPr lang="lt-LT" dirty="0" smtClean="0"/>
              <a:t>Policija, gavusi teismo leidimą, atliko kratą ir poėmį advokato patalpose, ieškodama įkalčių apie kliento vengimą mokėti mokėsčius. Prancūzijos </a:t>
            </a:r>
            <a:r>
              <a:rPr lang="lt-LT" dirty="0" smtClean="0"/>
              <a:t>Kasacinis </a:t>
            </a:r>
            <a:r>
              <a:rPr lang="lt-LT" dirty="0"/>
              <a:t>T</a:t>
            </a:r>
            <a:r>
              <a:rPr lang="lt-LT" dirty="0" smtClean="0"/>
              <a:t>eismas </a:t>
            </a:r>
            <a:r>
              <a:rPr lang="lt-LT" dirty="0" smtClean="0"/>
              <a:t>nutarė, kad šie veiksmai teisėti, nes kitaip būtų sunku rasti įrodymų apie vengimą, nors kartu nurodė, kad nebuvo jokių įtarimų, jog advokatai patys dalyvautų kliento daromame pažeidime. </a:t>
            </a:r>
          </a:p>
          <a:p>
            <a:pPr marL="0" indent="0">
              <a:buNone/>
            </a:pPr>
            <a:r>
              <a:rPr lang="lt-LT" dirty="0" smtClean="0"/>
              <a:t>EŽTT vienbalsiai nutarė, kad padaryti 6 str. 1 d. ir 8 str. pažeidimai. „Kadangi advokatai atlieka esminį vaidmenį vykdant teisingumą, jie, teismuose tarpininkaudami tarp teismo ir bylos šalių, laikomi teisės pareigūnais.“ Nors darant kratą ir poėmį, buvo pakviestas advokatūros pirmininkas ir jis nurodė šių veiksmų neteisėtumą, policijos veiksmai išėjo iš būtinumo ir proporcingumo ribų.</a:t>
            </a:r>
            <a:endParaRPr lang="fr-FR" dirty="0"/>
          </a:p>
        </p:txBody>
      </p:sp>
    </p:spTree>
    <p:extLst>
      <p:ext uri="{BB962C8B-B14F-4D97-AF65-F5344CB8AC3E}">
        <p14:creationId xmlns:p14="http://schemas.microsoft.com/office/powerpoint/2010/main" val="20411503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3800" dirty="0" smtClean="0"/>
              <a:t>Mokesčių mokėtojo teisių gynimas EŽTT</a:t>
            </a:r>
            <a:endParaRPr lang="fr-FR" sz="3800" dirty="0"/>
          </a:p>
        </p:txBody>
      </p:sp>
      <p:sp>
        <p:nvSpPr>
          <p:cNvPr id="3" name="Content Placeholder 2"/>
          <p:cNvSpPr>
            <a:spLocks noGrp="1"/>
          </p:cNvSpPr>
          <p:nvPr>
            <p:ph idx="1"/>
          </p:nvPr>
        </p:nvSpPr>
        <p:spPr/>
        <p:txBody>
          <a:bodyPr>
            <a:normAutofit fontScale="55000" lnSpcReduction="20000"/>
          </a:bodyPr>
          <a:lstStyle/>
          <a:p>
            <a:pPr marL="0" indent="0">
              <a:buNone/>
            </a:pPr>
            <a:r>
              <a:rPr lang="lt-LT" b="1" dirty="0" smtClean="0"/>
              <a:t>EŽTT praktikoje mokesčių mokėtojai gali ginti šiais pagrindais savo teises ginčydami mokesčių taisykles ir procedūras, o taip pat metodus, kuriuos naudoja mokesčių institucijos</a:t>
            </a:r>
            <a:r>
              <a:rPr lang="en-US" b="1" dirty="0" smtClean="0"/>
              <a:t>: </a:t>
            </a:r>
          </a:p>
          <a:p>
            <a:pPr marL="514350" indent="-514350">
              <a:buAutoNum type="arabicParenR"/>
            </a:pPr>
            <a:r>
              <a:rPr lang="lt-LT" b="1" dirty="0"/>
              <a:t>k</a:t>
            </a:r>
            <a:r>
              <a:rPr lang="lt-LT" b="1" dirty="0" smtClean="0"/>
              <a:t>ai pažeista teisė į nuosavybę (Pirmojo protokolo 1 str.)</a:t>
            </a:r>
            <a:r>
              <a:rPr lang="en-US" b="1" dirty="0" smtClean="0"/>
              <a:t>;</a:t>
            </a:r>
          </a:p>
          <a:p>
            <a:pPr marL="514350" indent="-514350">
              <a:buAutoNum type="arabicParenR"/>
            </a:pPr>
            <a:r>
              <a:rPr lang="lt-LT" b="1" dirty="0"/>
              <a:t>k</a:t>
            </a:r>
            <a:r>
              <a:rPr lang="lt-LT" b="1" dirty="0" smtClean="0"/>
              <a:t>ai pažeista teisė </a:t>
            </a:r>
            <a:r>
              <a:rPr lang="lt-LT" b="1" dirty="0"/>
              <a:t>į teisingą bylos </a:t>
            </a:r>
            <a:r>
              <a:rPr lang="lt-LT" b="1" dirty="0" smtClean="0"/>
              <a:t>nagrinėjimą teisme pagal 6 str. 1 </a:t>
            </a:r>
            <a:r>
              <a:rPr lang="lt-LT" b="1" dirty="0"/>
              <a:t>d., nors tai gana sudėtinga, kadangi straipsnis taikomas </a:t>
            </a:r>
            <a:r>
              <a:rPr lang="lt-LT" b="1" dirty="0" smtClean="0"/>
              <a:t>„</a:t>
            </a:r>
            <a:r>
              <a:rPr lang="lt-LT" b="1" i="1" dirty="0" smtClean="0"/>
              <a:t>kai </a:t>
            </a:r>
            <a:r>
              <a:rPr lang="lt-LT" b="1" i="1" dirty="0"/>
              <a:t>yra sprendžiamas tam tikro asmens civilinio pobūdžio teisių ir pareigų ar jam pareikšto kokio nors baudžiamojo kaltinimo </a:t>
            </a:r>
            <a:r>
              <a:rPr lang="lt-LT" b="1" i="1" dirty="0" smtClean="0"/>
              <a:t>klausimas</a:t>
            </a:r>
            <a:r>
              <a:rPr lang="lt-LT" b="1" dirty="0" smtClean="0"/>
              <a:t>“, o mokesčių bylos dažniausiai sprendžiamos administracinės teisenos tvarka</a:t>
            </a:r>
            <a:r>
              <a:rPr lang="en-US" b="1" dirty="0" smtClean="0"/>
              <a:t>;</a:t>
            </a:r>
            <a:endParaRPr lang="en-US" b="1" dirty="0"/>
          </a:p>
          <a:p>
            <a:pPr marL="514350" indent="-514350">
              <a:buAutoNum type="arabicParenR"/>
            </a:pPr>
            <a:r>
              <a:rPr lang="lt-LT" b="1" dirty="0"/>
              <a:t>k</a:t>
            </a:r>
            <a:r>
              <a:rPr lang="lt-LT" b="1" dirty="0" smtClean="0"/>
              <a:t>ai pažeista teisė į privatų gyvenimą ar būsto neliečiamybę (8 str.);</a:t>
            </a:r>
            <a:endParaRPr lang="lt-LT" b="1" dirty="0"/>
          </a:p>
          <a:p>
            <a:pPr marL="514350" indent="-514350">
              <a:buAutoNum type="arabicParenR"/>
            </a:pPr>
            <a:r>
              <a:rPr lang="lt-LT" b="1" dirty="0"/>
              <a:t>k</a:t>
            </a:r>
            <a:r>
              <a:rPr lang="lt-LT" b="1" dirty="0" smtClean="0"/>
              <a:t>ai pažeista teisė nebūti </a:t>
            </a:r>
            <a:r>
              <a:rPr lang="lt-LT" b="1" dirty="0"/>
              <a:t>dukart teisiamam ar nubaustam  už tą patį </a:t>
            </a:r>
            <a:r>
              <a:rPr lang="lt-LT" b="1" dirty="0" smtClean="0"/>
              <a:t>nusikaltimą (7 Protokolo 4 str.), pavyzdžiui – kai už tą patį mokestinį pažeidimą iš pradžių taikoma griežta administracinė sankcija, prilygstanti baudžiamajai, o po to – baudžiamoji sankcija;</a:t>
            </a:r>
          </a:p>
          <a:p>
            <a:pPr marL="514350" indent="-514350">
              <a:buAutoNum type="arabicParenR"/>
            </a:pPr>
            <a:r>
              <a:rPr lang="lt-LT" b="1" dirty="0" smtClean="0"/>
              <a:t>kitais </a:t>
            </a:r>
            <a:r>
              <a:rPr lang="lt-LT" b="1" dirty="0"/>
              <a:t>pagrindais, kai uždėti mokesčiai gali, </a:t>
            </a:r>
            <a:r>
              <a:rPr lang="lt-LT" b="1" dirty="0" smtClean="0"/>
              <a:t>pavyzdžiui, </a:t>
            </a:r>
            <a:r>
              <a:rPr lang="lt-LT" b="1" dirty="0"/>
              <a:t>pažeisti </a:t>
            </a:r>
            <a:r>
              <a:rPr lang="lt-LT" b="1" dirty="0" smtClean="0"/>
              <a:t>minties, </a:t>
            </a:r>
            <a:r>
              <a:rPr lang="lt-LT" b="1" dirty="0"/>
              <a:t>sąžinės ir religijos </a:t>
            </a:r>
            <a:r>
              <a:rPr lang="lt-LT" b="1" dirty="0" smtClean="0"/>
              <a:t>laisvę (9 str.), susirinkimų ir asociacijų laisvę (11 str.) ir pan</a:t>
            </a:r>
            <a:r>
              <a:rPr lang="fr-FR" b="1" dirty="0" smtClean="0"/>
              <a:t>.</a:t>
            </a:r>
            <a:endParaRPr lang="lt-LT" b="1" dirty="0" smtClean="0"/>
          </a:p>
          <a:p>
            <a:pPr marL="0" indent="0">
              <a:buNone/>
            </a:pPr>
            <a:r>
              <a:rPr lang="lt-LT" b="1" dirty="0" smtClean="0"/>
              <a:t>Kartu pripažįstama, kad valstybė turi diskreciją mokesčių srityje, kuri tačiau negali </a:t>
            </a:r>
            <a:r>
              <a:rPr lang="lt-LT" b="1" dirty="0" smtClean="0"/>
              <a:t>panaikinti pagrindinių </a:t>
            </a:r>
            <a:r>
              <a:rPr lang="lt-LT" b="1" dirty="0" smtClean="0"/>
              <a:t>teisių ir laisvių esmės.</a:t>
            </a:r>
            <a:endParaRPr lang="fr-FR" b="1" dirty="0"/>
          </a:p>
        </p:txBody>
      </p:sp>
    </p:spTree>
    <p:extLst>
      <p:ext uri="{BB962C8B-B14F-4D97-AF65-F5344CB8AC3E}">
        <p14:creationId xmlns:p14="http://schemas.microsoft.com/office/powerpoint/2010/main" val="3505401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sz="3200" dirty="0" smtClean="0"/>
              <a:t>Neproporcingai didelį mokesčiai kaip nepagrįstas nuosavybės atėmimas (I Protokolo 1 str. pažeidimas)</a:t>
            </a:r>
            <a:endParaRPr lang="fr-FR" sz="3200" dirty="0"/>
          </a:p>
        </p:txBody>
      </p:sp>
      <p:sp>
        <p:nvSpPr>
          <p:cNvPr id="3" name="Content Placeholder 2"/>
          <p:cNvSpPr>
            <a:spLocks noGrp="1"/>
          </p:cNvSpPr>
          <p:nvPr>
            <p:ph idx="1"/>
          </p:nvPr>
        </p:nvSpPr>
        <p:spPr/>
        <p:txBody>
          <a:bodyPr>
            <a:normAutofit fontScale="92500"/>
          </a:bodyPr>
          <a:lstStyle/>
          <a:p>
            <a:pPr marL="0" indent="0">
              <a:buNone/>
            </a:pPr>
            <a:r>
              <a:rPr lang="fr-FR" b="1" dirty="0"/>
              <a:t>N.K.M. v. </a:t>
            </a:r>
            <a:r>
              <a:rPr lang="fr-FR" b="1" dirty="0" err="1"/>
              <a:t>Hungary</a:t>
            </a:r>
            <a:r>
              <a:rPr lang="fr-FR" b="1" dirty="0"/>
              <a:t> </a:t>
            </a:r>
            <a:r>
              <a:rPr lang="fr-FR" dirty="0"/>
              <a:t>(no. 66529/11</a:t>
            </a:r>
            <a:r>
              <a:rPr lang="fr-FR" dirty="0" smtClean="0"/>
              <a:t>) 14.05.2013</a:t>
            </a:r>
            <a:r>
              <a:rPr lang="lt-LT" dirty="0" smtClean="0"/>
              <a:t>. Darbuotojai išmokėtai išeitinei pašalpai buvo uždėtas 98 % pajamų mokėstis pagal prieš 2 savaites iki išėjimo iš darbo įsigaliojusį įstatymą.</a:t>
            </a:r>
          </a:p>
          <a:p>
            <a:pPr marL="0" indent="0">
              <a:buNone/>
            </a:pPr>
            <a:r>
              <a:rPr lang="lt-LT" dirty="0" smtClean="0"/>
              <a:t>EŽTT: nors buvo siekiama užkirsti kelią nepagrįstai didelioms išmokoms, uždėtas mokėstis akivaizdžiai neproporcingas. Be to, atimta darbuotojos įgyta teisė, specialiai skirta darbuotojo reintegravimui į darbo rinką ir darbuotojui uždėta perteklinė našta.</a:t>
            </a:r>
            <a:endParaRPr lang="en-US" i="1" dirty="0"/>
          </a:p>
        </p:txBody>
      </p:sp>
    </p:spTree>
    <p:extLst>
      <p:ext uri="{BB962C8B-B14F-4D97-AF65-F5344CB8AC3E}">
        <p14:creationId xmlns:p14="http://schemas.microsoft.com/office/powerpoint/2010/main" val="3742037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Saviraiškos laisvė ir manifestavimas privačioje prekybos galerijoje </a:t>
            </a:r>
            <a:endParaRPr lang="fr-FR" dirty="0"/>
          </a:p>
        </p:txBody>
      </p:sp>
      <p:sp>
        <p:nvSpPr>
          <p:cNvPr id="3" name="Content Placeholder 2"/>
          <p:cNvSpPr>
            <a:spLocks noGrp="1"/>
          </p:cNvSpPr>
          <p:nvPr>
            <p:ph idx="1"/>
          </p:nvPr>
        </p:nvSpPr>
        <p:spPr/>
        <p:txBody>
          <a:bodyPr>
            <a:normAutofit fontScale="92500" lnSpcReduction="20000"/>
          </a:bodyPr>
          <a:lstStyle/>
          <a:p>
            <a:pPr marL="0" indent="0">
              <a:buNone/>
            </a:pPr>
            <a:r>
              <a:rPr lang="lt-LT" dirty="0"/>
              <a:t>EŽTK 10 str. </a:t>
            </a:r>
            <a:r>
              <a:rPr lang="lt-LT" dirty="0" smtClean="0"/>
              <a:t>1 d.  </a:t>
            </a:r>
            <a:r>
              <a:rPr lang="lt-LT" dirty="0"/>
              <a:t>Kiekvienas turi teisę į saviraiškos laisvę. Ši teisė apima laisvę turėti savo nuomonę, gauti bei skleisti informaciją ir idėjas valdžios institucijų netrukdomam ir nepaisant valstybės sienų. </a:t>
            </a:r>
            <a:endParaRPr lang="lt-LT" dirty="0" smtClean="0"/>
          </a:p>
          <a:p>
            <a:pPr marL="0" indent="0">
              <a:buNone/>
            </a:pPr>
            <a:r>
              <a:rPr lang="en-US" i="1" dirty="0" smtClean="0"/>
              <a:t>Appleby </a:t>
            </a:r>
            <a:r>
              <a:rPr lang="en-US" i="1" dirty="0"/>
              <a:t>&amp; Others v United </a:t>
            </a:r>
            <a:r>
              <a:rPr lang="en-US" i="1" dirty="0" smtClean="0"/>
              <a:t>Kingdom</a:t>
            </a:r>
            <a:r>
              <a:rPr lang="lt-LT" dirty="0"/>
              <a:t> </a:t>
            </a:r>
            <a:r>
              <a:rPr lang="lt-LT" dirty="0" smtClean="0"/>
              <a:t>(44306/98), § 47</a:t>
            </a:r>
            <a:r>
              <a:rPr lang="lt-LT" dirty="0"/>
              <a:t>.</a:t>
            </a:r>
            <a:r>
              <a:rPr lang="lt-LT" dirty="0" smtClean="0"/>
              <a:t> Teismas konstatavo, kad saviraškos laisvė „nereikalauja, kad būtų automatiškai sukurtos teisės įeiti į privačią nuosavybę ar net būtinai į viešąją nuosavybę (pavyzdžiui, į vyriausybines patalpas ar ministreijas</a:t>
            </a:r>
            <a:r>
              <a:rPr lang="en-US" dirty="0" smtClean="0"/>
              <a:t>).</a:t>
            </a:r>
            <a:r>
              <a:rPr lang="lt-LT" dirty="0" smtClean="0"/>
              <a:t>“</a:t>
            </a:r>
            <a:r>
              <a:rPr lang="en-US" dirty="0" smtClean="0"/>
              <a:t> </a:t>
            </a:r>
            <a:endParaRPr lang="fr-FR" dirty="0"/>
          </a:p>
        </p:txBody>
      </p:sp>
    </p:spTree>
    <p:extLst>
      <p:ext uri="{BB962C8B-B14F-4D97-AF65-F5344CB8AC3E}">
        <p14:creationId xmlns:p14="http://schemas.microsoft.com/office/powerpoint/2010/main" val="1856408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800" dirty="0"/>
              <a:t>Asmeninio ir šeimos </a:t>
            </a:r>
            <a:r>
              <a:rPr lang="lt-LT" sz="2800" dirty="0" smtClean="0"/>
              <a:t>gyvenimo apsauga ir valstybės pareiga užkirsti kelią pavojingai taršai ir informuoti paie pavojų  sveikatai.</a:t>
            </a:r>
            <a:r>
              <a:rPr lang="vi-VN" sz="2800" dirty="0"/>
              <a:t> Tătar v. Romania </a:t>
            </a:r>
            <a:r>
              <a:rPr lang="vi-VN" sz="2800" dirty="0" smtClean="0"/>
              <a:t>(67021/01</a:t>
            </a:r>
            <a:r>
              <a:rPr lang="vi-VN" sz="2800" dirty="0"/>
              <a:t>)</a:t>
            </a:r>
            <a:r>
              <a:rPr lang="lt-LT" sz="2800" dirty="0" smtClean="0"/>
              <a:t> </a:t>
            </a:r>
            <a:endParaRPr lang="fr-FR" sz="2800" dirty="0"/>
          </a:p>
        </p:txBody>
      </p:sp>
      <p:sp>
        <p:nvSpPr>
          <p:cNvPr id="3" name="Content Placeholder 2"/>
          <p:cNvSpPr>
            <a:spLocks noGrp="1"/>
          </p:cNvSpPr>
          <p:nvPr>
            <p:ph idx="1"/>
          </p:nvPr>
        </p:nvSpPr>
        <p:spPr/>
        <p:txBody>
          <a:bodyPr>
            <a:normAutofit fontScale="92500" lnSpcReduction="20000"/>
          </a:bodyPr>
          <a:lstStyle/>
          <a:p>
            <a:pPr marL="0" indent="0">
              <a:buNone/>
            </a:pPr>
            <a:r>
              <a:rPr lang="lt-LT" dirty="0" smtClean="0"/>
              <a:t>EŽTT vienbalsiai konstatavo, kad yra 8 str</a:t>
            </a:r>
            <a:r>
              <a:rPr lang="lt-LT" dirty="0"/>
              <a:t>.  </a:t>
            </a:r>
            <a:r>
              <a:rPr lang="lt-LT" dirty="0" smtClean="0"/>
              <a:t>(teisė į asmeninio </a:t>
            </a:r>
            <a:r>
              <a:rPr lang="lt-LT" dirty="0"/>
              <a:t>ir šeimos </a:t>
            </a:r>
            <a:r>
              <a:rPr lang="lt-LT" dirty="0" smtClean="0"/>
              <a:t>gyvenimo apsaugą), kai Rumunijos institucijos neapsaugojo pareiškėjų, gyvenusių šalia aukso kasyklos, teisės į sveiką ir saugią aplinką. Valstybė nesiėmė tinkamų priemonių užkirsti kelią aplinkos užteršimui sodos cianidu, ypač griuvus užtvankai, neinformavo apie tyrimo rezultatus, kas taip pat neleido nukentėjusiems tinkamai ginti savo teises teisme. Nors neįrodytas tiesioginis ryšys tarp taršos ir susirgimo astma, valstybė pažeidė teisę į asmens ir šeimos gyvenimo apsaugą.</a:t>
            </a:r>
            <a:endParaRPr lang="fr-FR" dirty="0"/>
          </a:p>
        </p:txBody>
      </p:sp>
    </p:spTree>
    <p:extLst>
      <p:ext uri="{BB962C8B-B14F-4D97-AF65-F5344CB8AC3E}">
        <p14:creationId xmlns:p14="http://schemas.microsoft.com/office/powerpoint/2010/main" val="2350985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Du skirtingos kompetencijos teismai</a:t>
            </a:r>
            <a:endParaRPr lang="fr-FR" dirty="0"/>
          </a:p>
        </p:txBody>
      </p:sp>
      <p:sp>
        <p:nvSpPr>
          <p:cNvPr id="3" name="Content Placeholder 2"/>
          <p:cNvSpPr>
            <a:spLocks noGrp="1"/>
          </p:cNvSpPr>
          <p:nvPr>
            <p:ph idx="1"/>
          </p:nvPr>
        </p:nvSpPr>
        <p:spPr/>
        <p:txBody>
          <a:bodyPr/>
          <a:lstStyle/>
          <a:p>
            <a:pPr marL="0" indent="0">
              <a:buNone/>
            </a:pPr>
            <a:r>
              <a:rPr lang="lt-LT" sz="2800" dirty="0" smtClean="0"/>
              <a:t>Europos Žmogaus Teisių Teismas (EŽTT) – Europos Tarybos rėmuose Europos žmogaus teisių konvencijos pagrindu sukurtas ir šios konvencijos pažeidimus nagrinėjantis teismas. Teismo būstinė yra Strasbūre.</a:t>
            </a:r>
          </a:p>
          <a:p>
            <a:pPr marL="0" indent="0">
              <a:buNone/>
            </a:pPr>
            <a:r>
              <a:rPr lang="lt-LT" sz="2800" dirty="0"/>
              <a:t>Europos </a:t>
            </a:r>
            <a:r>
              <a:rPr lang="lt-LT" sz="2800" dirty="0" smtClean="0"/>
              <a:t>Sąjungos </a:t>
            </a:r>
            <a:r>
              <a:rPr lang="lt-LT" sz="2800" dirty="0"/>
              <a:t>Teisingumo Teismas </a:t>
            </a:r>
            <a:r>
              <a:rPr lang="lt-LT" sz="2800" dirty="0" smtClean="0"/>
              <a:t>(ESTT) – </a:t>
            </a:r>
            <a:r>
              <a:rPr lang="lt-LT" sz="2800" dirty="0"/>
              <a:t>Europos Sąjungos teisminė </a:t>
            </a:r>
            <a:r>
              <a:rPr lang="lt-LT" sz="2800" dirty="0" smtClean="0"/>
              <a:t>institucija Liuksemburge, kurią </a:t>
            </a:r>
            <a:r>
              <a:rPr lang="lt-LT" sz="2800" dirty="0"/>
              <a:t>sudaro </a:t>
            </a:r>
            <a:r>
              <a:rPr lang="lt-LT" sz="2800" dirty="0" smtClean="0"/>
              <a:t>Teisingumo Teismas ir Bendrasis Teismas. </a:t>
            </a:r>
            <a:r>
              <a:rPr lang="lt-LT" sz="2800" dirty="0"/>
              <a:t>Jis užtikrina, kad aiškinant ir taikant Sutartis </a:t>
            </a:r>
            <a:r>
              <a:rPr lang="lt-LT" sz="2800" dirty="0" smtClean="0"/>
              <a:t>(ES sutartį ir Sutartį dėl ES veikimo) būtų </a:t>
            </a:r>
            <a:r>
              <a:rPr lang="lt-LT" sz="2800" dirty="0"/>
              <a:t>laikomasi </a:t>
            </a:r>
            <a:r>
              <a:rPr lang="lt-LT" sz="2800" dirty="0" smtClean="0"/>
              <a:t>ES teisės</a:t>
            </a:r>
            <a:r>
              <a:rPr lang="lt-LT" sz="2800" dirty="0"/>
              <a:t>.</a:t>
            </a:r>
          </a:p>
          <a:p>
            <a:pPr marL="0" indent="0">
              <a:buNone/>
            </a:pPr>
            <a:endParaRPr lang="lt-LT" dirty="0"/>
          </a:p>
          <a:p>
            <a:pPr marL="0" indent="0">
              <a:buNone/>
            </a:pPr>
            <a:endParaRPr lang="fr-FR" dirty="0"/>
          </a:p>
        </p:txBody>
      </p:sp>
    </p:spTree>
    <p:extLst>
      <p:ext uri="{BB962C8B-B14F-4D97-AF65-F5344CB8AC3E}">
        <p14:creationId xmlns:p14="http://schemas.microsoft.com/office/powerpoint/2010/main" val="707418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3000" b="1" dirty="0" smtClean="0">
                <a:solidFill>
                  <a:srgbClr val="FF0000"/>
                </a:solidFill>
              </a:rPr>
              <a:t>Verslo </a:t>
            </a:r>
            <a:r>
              <a:rPr lang="lt-LT" sz="3000" b="1" dirty="0">
                <a:solidFill>
                  <a:srgbClr val="FF0000"/>
                </a:solidFill>
              </a:rPr>
              <a:t>interesų gynimas ES teisminėse institucijose: </a:t>
            </a:r>
            <a:r>
              <a:rPr lang="lt-LT" sz="3000" b="1" dirty="0" smtClean="0">
                <a:solidFill>
                  <a:srgbClr val="FF0000"/>
                </a:solidFill>
              </a:rPr>
              <a:t>ES Bendrajame </a:t>
            </a:r>
            <a:r>
              <a:rPr lang="lt-LT" sz="3000" b="1" dirty="0">
                <a:solidFill>
                  <a:srgbClr val="FF0000"/>
                </a:solidFill>
              </a:rPr>
              <a:t>ir Teisingumo </a:t>
            </a:r>
            <a:r>
              <a:rPr lang="lt-LT" sz="3000" b="1" dirty="0" smtClean="0">
                <a:solidFill>
                  <a:srgbClr val="FF0000"/>
                </a:solidFill>
              </a:rPr>
              <a:t>teismuose</a:t>
            </a:r>
            <a:endParaRPr lang="fr-FR" sz="3000" b="1"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r>
              <a:rPr lang="lt-LT" sz="2400" b="1" dirty="0" smtClean="0"/>
              <a:t>Bendrasis Teismas </a:t>
            </a:r>
            <a:r>
              <a:rPr lang="lt-LT" sz="2400" dirty="0" smtClean="0"/>
              <a:t>(BT) gali būti lyginamas su valstybių narių vyriausiais administarciniais teismais, kadangi jis visų pirma skirtas nagrinėti ieškinius prieš ES institucijas, todėl jei šios institucijos pažeidžia verslo dalyvių teises, BT šias teises turi ginti.</a:t>
            </a:r>
          </a:p>
          <a:p>
            <a:pPr marL="0" indent="0" algn="just">
              <a:buNone/>
            </a:pPr>
            <a:r>
              <a:rPr lang="lt-LT" sz="2400" b="1" dirty="0" smtClean="0"/>
              <a:t>Teisingumo Teismo</a:t>
            </a:r>
            <a:r>
              <a:rPr lang="lt-LT" sz="2400" dirty="0" smtClean="0"/>
              <a:t> (ESTT) funkcijos lygintinos su valstybių narių aukščiausiais ir konstituciniais teismais: jis visų pirma skirtas spręsti nacionalinių teismų prejudicinius paklausimus dėl ES teisės aiškinimo ir taikymo šių teismų bylose; jis taip pat yra apeliacinė instancija BT sprendimams ir atlieka kitas funkcijas.</a:t>
            </a:r>
          </a:p>
          <a:p>
            <a:pPr marL="0" indent="0" algn="just">
              <a:buNone/>
            </a:pPr>
            <a:r>
              <a:rPr lang="lt-LT" sz="2400" dirty="0" smtClean="0"/>
              <a:t>Būtina pabrėžti, kad </a:t>
            </a:r>
            <a:r>
              <a:rPr lang="lt-LT" sz="2400" u="sng" dirty="0" smtClean="0"/>
              <a:t>ES teismai neturi kompetencijos nagrinėti fizinių ar juridinių asmenų </a:t>
            </a:r>
            <a:r>
              <a:rPr lang="lt-LT" sz="2400" u="sng" dirty="0" smtClean="0"/>
              <a:t>ieškinius </a:t>
            </a:r>
            <a:r>
              <a:rPr lang="lt-LT" sz="2400" u="sng" dirty="0" smtClean="0"/>
              <a:t>prieš valstybes nares</a:t>
            </a:r>
            <a:r>
              <a:rPr lang="lt-LT" sz="2400" dirty="0" smtClean="0"/>
              <a:t>.</a:t>
            </a:r>
            <a:endParaRPr lang="fr-FR" sz="2400" dirty="0"/>
          </a:p>
        </p:txBody>
      </p:sp>
    </p:spTree>
    <p:extLst>
      <p:ext uri="{BB962C8B-B14F-4D97-AF65-F5344CB8AC3E}">
        <p14:creationId xmlns:p14="http://schemas.microsoft.com/office/powerpoint/2010/main" val="1585634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t-LT" sz="2800" dirty="0" smtClean="0"/>
              <a:t>Verslo interesų gynimas gali būti pagrįstas tieisogiai numatoma ES teisėje laisve užsiimti verslu </a:t>
            </a:r>
            <a:r>
              <a:rPr lang="lt-LT" sz="2800" dirty="0"/>
              <a:t>pagal Europos Sąjungos pagrindinių teisių </a:t>
            </a:r>
            <a:r>
              <a:rPr lang="lt-LT" sz="2800" dirty="0" smtClean="0"/>
              <a:t>chartijos 16 str.</a:t>
            </a:r>
            <a:endParaRPr lang="fr-FR" sz="2800" dirty="0"/>
          </a:p>
        </p:txBody>
      </p:sp>
      <p:sp>
        <p:nvSpPr>
          <p:cNvPr id="3" name="Content Placeholder 2"/>
          <p:cNvSpPr>
            <a:spLocks noGrp="1"/>
          </p:cNvSpPr>
          <p:nvPr>
            <p:ph idx="1"/>
          </p:nvPr>
        </p:nvSpPr>
        <p:spPr>
          <a:xfrm>
            <a:off x="569343" y="1824486"/>
            <a:ext cx="8229600" cy="4525963"/>
          </a:xfrm>
        </p:spPr>
        <p:txBody>
          <a:bodyPr/>
          <a:lstStyle/>
          <a:p>
            <a:pPr marL="0" indent="0">
              <a:buNone/>
            </a:pPr>
            <a:r>
              <a:rPr lang="lt-LT" sz="2400" dirty="0" smtClean="0"/>
              <a:t>Chartija </a:t>
            </a:r>
            <a:r>
              <a:rPr lang="lt-LT" sz="2400" dirty="0"/>
              <a:t>taip pat garantuoja teises, kurios </a:t>
            </a:r>
            <a:r>
              <a:rPr lang="lt-LT" sz="2400" dirty="0" smtClean="0"/>
              <a:t>tiesiogiai </a:t>
            </a:r>
            <a:r>
              <a:rPr lang="lt-LT" sz="2400" dirty="0"/>
              <a:t>susijusios su verslo laisve: </a:t>
            </a:r>
            <a:r>
              <a:rPr lang="lt-LT" sz="2400" dirty="0" smtClean="0"/>
              <a:t>teisę į nuosavybę, darbuotojų teisę </a:t>
            </a:r>
            <a:r>
              <a:rPr lang="lt-LT" sz="2400" dirty="0"/>
              <a:t>į informaciją ir </a:t>
            </a:r>
            <a:r>
              <a:rPr lang="lt-LT" sz="2400" dirty="0" smtClean="0"/>
              <a:t>konsultacijas, teisę </a:t>
            </a:r>
            <a:r>
              <a:rPr lang="lt-LT" sz="2400" dirty="0"/>
              <a:t>į kolektyvines derybas </a:t>
            </a:r>
            <a:r>
              <a:rPr lang="lt-LT" sz="2400"/>
              <a:t>ir </a:t>
            </a:r>
            <a:r>
              <a:rPr lang="lt-LT" sz="2400" smtClean="0"/>
              <a:t>kolektyvinius veiksmus, </a:t>
            </a:r>
            <a:r>
              <a:rPr lang="lt-LT" sz="2400" dirty="0" smtClean="0"/>
              <a:t>teisę </a:t>
            </a:r>
            <a:r>
              <a:rPr lang="lt-LT" sz="2400" dirty="0"/>
              <a:t>naudotis įdarbinimo tarnybų </a:t>
            </a:r>
            <a:r>
              <a:rPr lang="lt-LT" sz="2400" dirty="0" smtClean="0"/>
              <a:t>paslaugomis, teisę </a:t>
            </a:r>
            <a:r>
              <a:rPr lang="lt-LT" sz="2400" dirty="0"/>
              <a:t>naudotis nemokamomis įdarbinimo tarnybų paslaugomis, </a:t>
            </a:r>
            <a:r>
              <a:rPr lang="lt-LT" sz="2400" dirty="0" smtClean="0"/>
              <a:t>teisę į apsauga </a:t>
            </a:r>
            <a:r>
              <a:rPr lang="lt-LT" sz="2400" dirty="0"/>
              <a:t>nepagrįsto atleidimo iš darbo atveju, </a:t>
            </a:r>
            <a:r>
              <a:rPr lang="lt-LT" sz="2400" dirty="0" smtClean="0"/>
              <a:t>į tinkamas </a:t>
            </a:r>
            <a:r>
              <a:rPr lang="lt-LT" sz="2400" dirty="0"/>
              <a:t>ir </a:t>
            </a:r>
            <a:r>
              <a:rPr lang="lt-LT" sz="2400" dirty="0" smtClean="0"/>
              <a:t>teisingas </a:t>
            </a:r>
            <a:r>
              <a:rPr lang="lt-LT" sz="2400" dirty="0"/>
              <a:t>darbo </a:t>
            </a:r>
            <a:r>
              <a:rPr lang="lt-LT" sz="2400" dirty="0" smtClean="0"/>
              <a:t>sąlygas</a:t>
            </a:r>
            <a:r>
              <a:rPr lang="lt-LT" sz="2400" dirty="0"/>
              <a:t>, </a:t>
            </a:r>
            <a:r>
              <a:rPr lang="lt-LT" sz="2400" dirty="0" smtClean="0"/>
              <a:t>socialinę apsaugą </a:t>
            </a:r>
            <a:r>
              <a:rPr lang="lt-LT" sz="2400" dirty="0"/>
              <a:t>ir </a:t>
            </a:r>
            <a:r>
              <a:rPr lang="lt-LT" sz="2400" dirty="0" smtClean="0"/>
              <a:t>socialinę paramą, sveikatos apsaugą, galimybę </a:t>
            </a:r>
            <a:r>
              <a:rPr lang="lt-LT" sz="2400" dirty="0"/>
              <a:t>naudotis bendrus ekonominius interesus tenkinančiomis paslaugomis,  </a:t>
            </a:r>
            <a:r>
              <a:rPr lang="lt-LT" sz="2400" dirty="0" smtClean="0"/>
              <a:t>į aplinkos apsaugą, </a:t>
            </a:r>
            <a:r>
              <a:rPr lang="lt-LT" sz="2400" dirty="0"/>
              <a:t>v</a:t>
            </a:r>
            <a:r>
              <a:rPr lang="lt-LT" sz="2400" dirty="0" smtClean="0"/>
              <a:t>artotojų apsaugą ir kt. </a:t>
            </a:r>
            <a:endParaRPr lang="lt-LT" sz="2400" dirty="0"/>
          </a:p>
        </p:txBody>
      </p:sp>
    </p:spTree>
    <p:extLst>
      <p:ext uri="{BB962C8B-B14F-4D97-AF65-F5344CB8AC3E}">
        <p14:creationId xmlns:p14="http://schemas.microsoft.com/office/powerpoint/2010/main" val="1102404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pPr eaLnBrk="1" hangingPunct="1"/>
            <a:r>
              <a:rPr lang="en-US" altLang="tr-TR" sz="3200" smtClean="0"/>
              <a:t>BT</a:t>
            </a:r>
            <a:r>
              <a:rPr lang="lt-LT" altLang="tr-TR" sz="3200" smtClean="0"/>
              <a:t> kompetencijos pagrindai</a:t>
            </a:r>
            <a:r>
              <a:rPr lang="en-GB" altLang="tr-TR" sz="3200" smtClean="0"/>
              <a:t> : </a:t>
            </a:r>
            <a:r>
              <a:rPr lang="lt-LT" altLang="tr-TR" sz="3200" smtClean="0"/>
              <a:t>pagrindinės bylų kategorijos. </a:t>
            </a:r>
          </a:p>
        </p:txBody>
      </p:sp>
      <p:sp>
        <p:nvSpPr>
          <p:cNvPr id="8195" name="Rectangle 3"/>
          <p:cNvSpPr>
            <a:spLocks noGrp="1" noChangeArrowheads="1"/>
          </p:cNvSpPr>
          <p:nvPr>
            <p:ph type="body" idx="4294967295"/>
          </p:nvPr>
        </p:nvSpPr>
        <p:spPr/>
        <p:txBody>
          <a:bodyPr/>
          <a:lstStyle/>
          <a:p>
            <a:pPr marL="533400" indent="-533400" eaLnBrk="1" hangingPunct="1">
              <a:buFont typeface="Wingdings" pitchFamily="2" charset="2"/>
              <a:buNone/>
              <a:defRPr/>
            </a:pPr>
            <a:r>
              <a:rPr lang="lt-LT" sz="2400" b="1" i="1" dirty="0" smtClean="0">
                <a:latin typeface="Times New Roman" pitchFamily="18" charset="0"/>
                <a:cs typeface="Times New Roman" pitchFamily="18" charset="0"/>
              </a:rPr>
              <a:t>1. Fizinių ir juridinių asmenų ieškiniai prieš ES institucijas ir įstaigas:</a:t>
            </a:r>
          </a:p>
          <a:p>
            <a:pPr marL="533400" indent="-533400" eaLnBrk="1" hangingPunct="1">
              <a:buFontTx/>
              <a:buAutoNum type="alphaUcPeriod"/>
              <a:defRPr/>
            </a:pPr>
            <a:r>
              <a:rPr lang="lt-LT" sz="2400" b="1" i="1" dirty="0" smtClean="0">
                <a:solidFill>
                  <a:srgbClr val="C00000"/>
                </a:solidFill>
                <a:latin typeface="Times New Roman" pitchFamily="18" charset="0"/>
                <a:cs typeface="Times New Roman" pitchFamily="18" charset="0"/>
              </a:rPr>
              <a:t>dėl institucijų ir įstaigų aktų panaikinimo</a:t>
            </a:r>
            <a:r>
              <a:rPr lang="tr-TR" sz="2400" b="1" i="1" dirty="0" smtClean="0">
                <a:solidFill>
                  <a:srgbClr val="C00000"/>
                </a:solidFill>
                <a:latin typeface="Times New Roman" pitchFamily="18" charset="0"/>
                <a:cs typeface="Times New Roman" pitchFamily="18" charset="0"/>
              </a:rPr>
              <a:t> ir</a:t>
            </a:r>
            <a:r>
              <a:rPr lang="lt-LT" sz="2400" b="1" i="1" dirty="0" smtClean="0">
                <a:solidFill>
                  <a:srgbClr val="C00000"/>
                </a:solidFill>
                <a:latin typeface="Times New Roman" pitchFamily="18" charset="0"/>
                <a:cs typeface="Times New Roman" pitchFamily="18" charset="0"/>
              </a:rPr>
              <a:t> dėl institucijų ir įstaigų neveikimo</a:t>
            </a:r>
            <a:r>
              <a:rPr lang="tr-TR" sz="2400" b="1" i="1" dirty="0" smtClean="0">
                <a:solidFill>
                  <a:srgbClr val="C00000"/>
                </a:solidFill>
                <a:latin typeface="Times New Roman" pitchFamily="18" charset="0"/>
                <a:cs typeface="Times New Roman" pitchFamily="18" charset="0"/>
              </a:rPr>
              <a:t>. </a:t>
            </a:r>
            <a:r>
              <a:rPr lang="tr-TR" sz="2400" b="1" i="1" dirty="0">
                <a:solidFill>
                  <a:srgbClr val="C00000"/>
                </a:solidFill>
                <a:latin typeface="Times New Roman" pitchFamily="18" charset="0"/>
                <a:cs typeface="Times New Roman" pitchFamily="18" charset="0"/>
              </a:rPr>
              <a:t>Konkurencijos bylose</a:t>
            </a:r>
            <a:r>
              <a:rPr lang="tr-TR" sz="2400" b="1" i="1" dirty="0" smtClean="0">
                <a:solidFill>
                  <a:srgbClr val="C00000"/>
                </a:solidFill>
                <a:latin typeface="Times New Roman" pitchFamily="18" charset="0"/>
                <a:cs typeface="Times New Roman" pitchFamily="18" charset="0"/>
              </a:rPr>
              <a:t>: ieškiniai </a:t>
            </a:r>
            <a:r>
              <a:rPr lang="lt-LT" sz="2400" b="1" i="1" dirty="0" smtClean="0">
                <a:solidFill>
                  <a:srgbClr val="C00000"/>
                </a:solidFill>
                <a:latin typeface="Times New Roman" pitchFamily="18" charset="0"/>
                <a:cs typeface="Times New Roman" pitchFamily="18" charset="0"/>
              </a:rPr>
              <a:t>dėl</a:t>
            </a:r>
            <a:r>
              <a:rPr lang="tr-TR" sz="2400" b="1" i="1" dirty="0" smtClean="0">
                <a:solidFill>
                  <a:srgbClr val="C00000"/>
                </a:solidFill>
                <a:latin typeface="Times New Roman" pitchFamily="18" charset="0"/>
                <a:cs typeface="Times New Roman" pitchFamily="18" charset="0"/>
              </a:rPr>
              <a:t> ES Komisijos sprendim</a:t>
            </a:r>
            <a:r>
              <a:rPr lang="lt-LT" sz="2400" b="1" i="1" dirty="0" smtClean="0">
                <a:solidFill>
                  <a:srgbClr val="C00000"/>
                </a:solidFill>
                <a:latin typeface="Times New Roman" pitchFamily="18" charset="0"/>
                <a:cs typeface="Times New Roman" pitchFamily="18" charset="0"/>
              </a:rPr>
              <a:t>ų</a:t>
            </a:r>
            <a:r>
              <a:rPr lang="tr-TR" sz="2400" b="1" i="1" dirty="0">
                <a:solidFill>
                  <a:srgbClr val="C00000"/>
                </a:solidFill>
                <a:latin typeface="Times New Roman" pitchFamily="18" charset="0"/>
                <a:cs typeface="Times New Roman" pitchFamily="18" charset="0"/>
              </a:rPr>
              <a:t> </a:t>
            </a:r>
            <a:r>
              <a:rPr lang="tr-TR" sz="2400" b="1" i="1" dirty="0" smtClean="0">
                <a:solidFill>
                  <a:srgbClr val="C00000"/>
                </a:solidFill>
                <a:latin typeface="Times New Roman" pitchFamily="18" charset="0"/>
                <a:cs typeface="Times New Roman" pitchFamily="18" charset="0"/>
              </a:rPr>
              <a:t>panaikinimo ar neveikimo (pvz. tyrimo neprad</a:t>
            </a:r>
            <a:r>
              <a:rPr lang="lt-LT" sz="2400" b="1" i="1" dirty="0" smtClean="0">
                <a:solidFill>
                  <a:srgbClr val="C00000"/>
                </a:solidFill>
                <a:latin typeface="Times New Roman" pitchFamily="18" charset="0"/>
                <a:cs typeface="Times New Roman" pitchFamily="18" charset="0"/>
              </a:rPr>
              <a:t>ė</a:t>
            </a:r>
            <a:r>
              <a:rPr lang="tr-TR" sz="2400" b="1" i="1" dirty="0" smtClean="0">
                <a:solidFill>
                  <a:srgbClr val="C00000"/>
                </a:solidFill>
                <a:latin typeface="Times New Roman" pitchFamily="18" charset="0"/>
                <a:cs typeface="Times New Roman" pitchFamily="18" charset="0"/>
              </a:rPr>
              <a:t>jimo)</a:t>
            </a:r>
            <a:endParaRPr lang="lt-LT" sz="2400" b="1" i="1" dirty="0" smtClean="0">
              <a:solidFill>
                <a:srgbClr val="C00000"/>
              </a:solidFill>
              <a:latin typeface="Times New Roman" pitchFamily="18" charset="0"/>
              <a:cs typeface="Times New Roman" pitchFamily="18" charset="0"/>
            </a:endParaRPr>
          </a:p>
          <a:p>
            <a:pPr marL="533400" indent="-533400" eaLnBrk="1" hangingPunct="1">
              <a:buFont typeface="Wingdings" pitchFamily="2" charset="2"/>
              <a:buNone/>
              <a:defRPr/>
            </a:pPr>
            <a:r>
              <a:rPr lang="lt-LT" sz="2400" b="1" i="1" dirty="0" smtClean="0">
                <a:latin typeface="Times New Roman" pitchFamily="18" charset="0"/>
                <a:cs typeface="Times New Roman" pitchFamily="18" charset="0"/>
              </a:rPr>
              <a:t>C. dėl jų padarytos žalos atlyginimo</a:t>
            </a:r>
          </a:p>
          <a:p>
            <a:pPr marL="533400" indent="-533400" eaLnBrk="1" hangingPunct="1">
              <a:buFont typeface="Wingdings" pitchFamily="2" charset="2"/>
              <a:buNone/>
              <a:defRPr/>
            </a:pPr>
            <a:r>
              <a:rPr lang="lt-LT" sz="2400" b="1" i="1" dirty="0" smtClean="0">
                <a:latin typeface="Times New Roman" pitchFamily="18" charset="0"/>
                <a:cs typeface="Times New Roman" pitchFamily="18" charset="0"/>
              </a:rPr>
              <a:t>D. ieškiniai dėl ES sudarytų kontraktų</a:t>
            </a:r>
          </a:p>
          <a:p>
            <a:pPr marL="533400" indent="-533400" eaLnBrk="1" hangingPunct="1">
              <a:buFont typeface="Wingdings" pitchFamily="2" charset="2"/>
              <a:buNone/>
              <a:defRPr/>
            </a:pPr>
            <a:r>
              <a:rPr lang="lt-LT" sz="2400" b="1" i="1" dirty="0" smtClean="0">
                <a:latin typeface="Times New Roman" pitchFamily="18" charset="0"/>
                <a:cs typeface="Times New Roman" pitchFamily="18" charset="0"/>
              </a:rPr>
              <a:t>2. Valstybių narių ieškiniai prieš Komisiją</a:t>
            </a:r>
          </a:p>
          <a:p>
            <a:pPr marL="533400" indent="-533400" eaLnBrk="1" hangingPunct="1">
              <a:buFont typeface="Wingdings" pitchFamily="2" charset="2"/>
              <a:buNone/>
              <a:defRPr/>
            </a:pPr>
            <a:r>
              <a:rPr lang="lt-LT" sz="2400" b="1" i="1" dirty="0" smtClean="0">
                <a:latin typeface="Times New Roman" pitchFamily="18" charset="0"/>
                <a:cs typeface="Times New Roman" pitchFamily="18" charset="0"/>
              </a:rPr>
              <a:t>3. Apeliacija dėl Tarnautojų teismo sprendimų</a:t>
            </a:r>
            <a:r>
              <a:rPr lang="lt-LT" sz="2000" b="1" i="1" dirty="0" smtClean="0">
                <a:latin typeface="Times New Roman" pitchFamily="18" charset="0"/>
                <a:cs typeface="Times New Roman" pitchFamily="18" charset="0"/>
              </a:rPr>
              <a:t> </a:t>
            </a:r>
          </a:p>
          <a:p>
            <a:pPr marL="0" indent="0" eaLnBrk="1" hangingPunct="1">
              <a:buFont typeface="Arial" charset="0"/>
              <a:buNone/>
              <a:defRPr/>
            </a:pPr>
            <a:endParaRPr lang="lt-LT" sz="2400" dirty="0" smtClean="0">
              <a:solidFill>
                <a:srgbClr val="00CC00"/>
              </a:solidFill>
            </a:endParaRPr>
          </a:p>
        </p:txBody>
      </p:sp>
    </p:spTree>
    <p:extLst>
      <p:ext uri="{BB962C8B-B14F-4D97-AF65-F5344CB8AC3E}">
        <p14:creationId xmlns:p14="http://schemas.microsoft.com/office/powerpoint/2010/main" val="27742897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lt-LT" altLang="tr-TR" sz="2400" smtClean="0"/>
              <a:t>ES Teisingumo Teismo kompetencija. TT yra apeliacinė instancija BT sprendimams. Apeliacija nagrinėjama tik dėl taikomos teisės, o ne dėl faktų nagrinėjimo teisingumo.</a:t>
            </a:r>
          </a:p>
        </p:txBody>
      </p:sp>
      <p:sp>
        <p:nvSpPr>
          <p:cNvPr id="6147" name="Rectangle 3"/>
          <p:cNvSpPr>
            <a:spLocks noGrp="1" noChangeArrowheads="1"/>
          </p:cNvSpPr>
          <p:nvPr>
            <p:ph type="body" idx="1"/>
          </p:nvPr>
        </p:nvSpPr>
        <p:spPr/>
        <p:txBody>
          <a:bodyPr/>
          <a:lstStyle/>
          <a:p>
            <a:pPr>
              <a:lnSpc>
                <a:spcPct val="80000"/>
              </a:lnSpc>
              <a:buFontTx/>
              <a:buAutoNum type="arabicPeriod"/>
            </a:pPr>
            <a:r>
              <a:rPr lang="lt-LT" altLang="tr-TR" sz="1800" b="1" dirty="0" smtClean="0">
                <a:solidFill>
                  <a:srgbClr val="FF0000"/>
                </a:solidFill>
              </a:rPr>
              <a:t>Bylos dėl valstybių narių įvykdytų bendrijos teisės pažeidimų</a:t>
            </a:r>
            <a:r>
              <a:rPr lang="lt-LT" altLang="tr-TR" sz="1800" b="1" dirty="0" smtClean="0"/>
              <a:t>:</a:t>
            </a:r>
          </a:p>
          <a:p>
            <a:pPr>
              <a:lnSpc>
                <a:spcPct val="80000"/>
              </a:lnSpc>
              <a:buFontTx/>
              <a:buAutoNum type="alphaLcParenR"/>
            </a:pPr>
            <a:r>
              <a:rPr lang="lt-LT" altLang="tr-TR" sz="1800" b="1" dirty="0" smtClean="0"/>
              <a:t>Pagal Komisijos ieškinius;</a:t>
            </a:r>
          </a:p>
          <a:p>
            <a:pPr>
              <a:lnSpc>
                <a:spcPct val="80000"/>
              </a:lnSpc>
              <a:buFontTx/>
              <a:buAutoNum type="alphaLcParenR"/>
            </a:pPr>
            <a:r>
              <a:rPr lang="lt-LT" altLang="tr-TR" sz="1800" b="1" dirty="0" smtClean="0"/>
              <a:t>Pagal kitos valstybės narės ieškinius</a:t>
            </a:r>
          </a:p>
          <a:p>
            <a:pPr>
              <a:lnSpc>
                <a:spcPct val="80000"/>
              </a:lnSpc>
              <a:buFontTx/>
              <a:buNone/>
            </a:pPr>
            <a:r>
              <a:rPr lang="lt-LT" altLang="tr-TR" sz="1800" b="1" dirty="0" smtClean="0"/>
              <a:t>	Teismui nustačius pažeidimą, valstybė narė privalo jį  nutraukti. Jai to nepadarius, Komisija gali prašyti Teismą paskirti valstybei vienkartinę ar periodinę baudą. </a:t>
            </a:r>
          </a:p>
          <a:p>
            <a:pPr>
              <a:lnSpc>
                <a:spcPct val="80000"/>
              </a:lnSpc>
              <a:buFontTx/>
              <a:buNone/>
            </a:pPr>
            <a:r>
              <a:rPr lang="lt-LT" altLang="tr-TR" sz="1800" b="1" dirty="0" smtClean="0"/>
              <a:t>2. Bylos dėl ES institucijų aktų panaikinimo pagal valstybių narių ar institucijų ieškinius (išskyrus bylas “valstybės prieš Komisiją”) .</a:t>
            </a:r>
          </a:p>
          <a:p>
            <a:pPr>
              <a:lnSpc>
                <a:spcPct val="80000"/>
              </a:lnSpc>
              <a:buFontTx/>
              <a:buNone/>
            </a:pPr>
            <a:r>
              <a:rPr lang="lt-LT" altLang="tr-TR" sz="1800" b="1" dirty="0" smtClean="0"/>
              <a:t>3. Bylos dėl ES institucijų neveikimo pagal valstybių narių ar institucijų ieškinius (išskyrus bylas “valstybės prieš Komisiją”) .</a:t>
            </a:r>
          </a:p>
          <a:p>
            <a:pPr>
              <a:lnSpc>
                <a:spcPct val="80000"/>
              </a:lnSpc>
              <a:buFontTx/>
              <a:buNone/>
            </a:pPr>
            <a:r>
              <a:rPr lang="lt-LT" altLang="tr-TR" sz="1800" b="1" dirty="0" smtClean="0"/>
              <a:t>4. </a:t>
            </a:r>
            <a:r>
              <a:rPr lang="lt-LT" altLang="tr-TR" sz="1800" b="1" dirty="0" smtClean="0">
                <a:solidFill>
                  <a:srgbClr val="C00000"/>
                </a:solidFill>
              </a:rPr>
              <a:t>Apeliacija prieš BT sprendimus</a:t>
            </a:r>
            <a:r>
              <a:rPr lang="tr-TR" altLang="tr-TR" sz="1800" b="1" dirty="0" smtClean="0">
                <a:solidFill>
                  <a:srgbClr val="C00000"/>
                </a:solidFill>
              </a:rPr>
              <a:t>, taip pat konkurencijos bylose</a:t>
            </a:r>
            <a:r>
              <a:rPr lang="en-US" altLang="tr-TR" sz="1800" b="1" dirty="0" smtClean="0">
                <a:solidFill>
                  <a:srgbClr val="C00000"/>
                </a:solidFill>
              </a:rPr>
              <a:t> (</a:t>
            </a:r>
            <a:r>
              <a:rPr lang="en-US" altLang="tr-TR" sz="1800" b="1" dirty="0" err="1" smtClean="0">
                <a:solidFill>
                  <a:srgbClr val="C00000"/>
                </a:solidFill>
              </a:rPr>
              <a:t>tik</a:t>
            </a:r>
            <a:r>
              <a:rPr lang="en-US" altLang="tr-TR" sz="1800" b="1" dirty="0" smtClean="0">
                <a:solidFill>
                  <a:srgbClr val="C00000"/>
                </a:solidFill>
              </a:rPr>
              <a:t> </a:t>
            </a:r>
            <a:r>
              <a:rPr lang="en-US" altLang="tr-TR" sz="1800" b="1" dirty="0" err="1" smtClean="0">
                <a:solidFill>
                  <a:srgbClr val="C00000"/>
                </a:solidFill>
              </a:rPr>
              <a:t>teis</a:t>
            </a:r>
            <a:r>
              <a:rPr lang="lt-LT" altLang="tr-TR" sz="1800" b="1" dirty="0" smtClean="0">
                <a:solidFill>
                  <a:srgbClr val="C00000"/>
                </a:solidFill>
              </a:rPr>
              <a:t>ės klausimais). </a:t>
            </a:r>
            <a:br>
              <a:rPr lang="lt-LT" altLang="tr-TR" sz="1800" b="1" dirty="0" smtClean="0">
                <a:solidFill>
                  <a:srgbClr val="C00000"/>
                </a:solidFill>
              </a:rPr>
            </a:br>
            <a:r>
              <a:rPr lang="lt-LT" altLang="tr-TR" sz="1800" b="1" dirty="0" smtClean="0"/>
              <a:t>BT sprendimus TT gali panaikinti ar grąžinti juos nagrinėti i BT.</a:t>
            </a:r>
            <a:r>
              <a:rPr lang="lt-LT" altLang="tr-TR" sz="1800" b="1" dirty="0" smtClean="0">
                <a:solidFill>
                  <a:srgbClr val="FF0000"/>
                </a:solidFill>
              </a:rPr>
              <a:t> </a:t>
            </a:r>
          </a:p>
          <a:p>
            <a:pPr>
              <a:lnSpc>
                <a:spcPct val="80000"/>
              </a:lnSpc>
              <a:buFontTx/>
              <a:buNone/>
            </a:pPr>
            <a:r>
              <a:rPr lang="lt-LT" altLang="tr-TR" sz="1800" b="1" dirty="0" smtClean="0"/>
              <a:t>5. </a:t>
            </a:r>
            <a:r>
              <a:rPr lang="lt-LT" altLang="tr-TR" sz="1800" b="1" dirty="0" smtClean="0">
                <a:solidFill>
                  <a:srgbClr val="C00000"/>
                </a:solidFill>
              </a:rPr>
              <a:t>Bylos dėl nacionalinių teismų prašomų prejudicinių sprendimų</a:t>
            </a:r>
            <a:r>
              <a:rPr lang="tr-TR" altLang="tr-TR" sz="1800" b="1" dirty="0" smtClean="0">
                <a:solidFill>
                  <a:srgbClr val="C00000"/>
                </a:solidFill>
              </a:rPr>
              <a:t>, taip pat konkurencijos teis</a:t>
            </a:r>
            <a:r>
              <a:rPr lang="lt-LT" altLang="tr-TR" sz="1800" b="1" dirty="0" smtClean="0">
                <a:solidFill>
                  <a:srgbClr val="C00000"/>
                </a:solidFill>
              </a:rPr>
              <a:t>ė</a:t>
            </a:r>
            <a:r>
              <a:rPr lang="tr-TR" altLang="tr-TR" sz="1800" b="1" dirty="0" smtClean="0">
                <a:solidFill>
                  <a:srgbClr val="C00000"/>
                </a:solidFill>
              </a:rPr>
              <a:t>s klausimais</a:t>
            </a:r>
            <a:r>
              <a:rPr lang="lt-LT" altLang="tr-TR" sz="1800" b="1" dirty="0" smtClean="0"/>
              <a:t>. </a:t>
            </a:r>
            <a:r>
              <a:rPr lang="lt-LT" altLang="tr-TR" sz="1800" dirty="0" smtClean="0"/>
              <a:t>  </a:t>
            </a:r>
          </a:p>
        </p:txBody>
      </p:sp>
    </p:spTree>
    <p:extLst>
      <p:ext uri="{BB962C8B-B14F-4D97-AF65-F5344CB8AC3E}">
        <p14:creationId xmlns:p14="http://schemas.microsoft.com/office/powerpoint/2010/main" val="15024205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lt-LT" altLang="fr-FR" sz="4000" dirty="0" smtClean="0"/>
              <a:t>Bendrojo Teismo pagrindinės bylų kategorijos</a:t>
            </a:r>
            <a:endParaRPr lang="lt-LT" altLang="fr-FR" sz="4000" dirty="0"/>
          </a:p>
        </p:txBody>
      </p:sp>
      <p:sp>
        <p:nvSpPr>
          <p:cNvPr id="40963" name="Rectangle 3"/>
          <p:cNvSpPr>
            <a:spLocks noGrp="1" noChangeArrowheads="1"/>
          </p:cNvSpPr>
          <p:nvPr>
            <p:ph type="body" idx="1"/>
          </p:nvPr>
        </p:nvSpPr>
        <p:spPr/>
        <p:txBody>
          <a:bodyPr/>
          <a:lstStyle/>
          <a:p>
            <a:pPr marL="0" indent="0">
              <a:lnSpc>
                <a:spcPct val="80000"/>
              </a:lnSpc>
              <a:buNone/>
            </a:pPr>
            <a:r>
              <a:rPr lang="lt-LT" altLang="fr-FR" sz="2100" dirty="0" smtClean="0"/>
              <a:t>Konkurencija </a:t>
            </a:r>
          </a:p>
          <a:p>
            <a:pPr marL="0" indent="0">
              <a:lnSpc>
                <a:spcPct val="80000"/>
              </a:lnSpc>
              <a:buNone/>
            </a:pPr>
            <a:r>
              <a:rPr lang="lt-LT" altLang="fr-FR" sz="2100" dirty="0"/>
              <a:t>Valstybės pagalba</a:t>
            </a:r>
          </a:p>
          <a:p>
            <a:pPr marL="0" indent="0">
              <a:lnSpc>
                <a:spcPct val="80000"/>
              </a:lnSpc>
              <a:buNone/>
            </a:pPr>
            <a:r>
              <a:rPr lang="lt-LT" altLang="fr-FR" sz="2100" dirty="0"/>
              <a:t>Žemės </a:t>
            </a:r>
            <a:r>
              <a:rPr lang="lt-LT" altLang="fr-FR" sz="2100" dirty="0" smtClean="0"/>
              <a:t>ūkis</a:t>
            </a:r>
          </a:p>
          <a:p>
            <a:pPr marL="0" indent="0">
              <a:lnSpc>
                <a:spcPct val="80000"/>
              </a:lnSpc>
              <a:buNone/>
            </a:pPr>
            <a:r>
              <a:rPr lang="lt-LT" altLang="fr-FR" sz="2100" dirty="0" smtClean="0"/>
              <a:t>ES fondai</a:t>
            </a:r>
            <a:endParaRPr lang="lt-LT" altLang="fr-FR" sz="2100" dirty="0"/>
          </a:p>
          <a:p>
            <a:pPr marL="0" indent="0">
              <a:lnSpc>
                <a:spcPct val="80000"/>
              </a:lnSpc>
              <a:buNone/>
            </a:pPr>
            <a:r>
              <a:rPr lang="lt-LT" altLang="fr-FR" sz="2100" dirty="0" smtClean="0"/>
              <a:t>Bendriejį </a:t>
            </a:r>
            <a:r>
              <a:rPr lang="lt-LT" altLang="fr-FR" sz="2100" dirty="0"/>
              <a:t>muitų tarifai</a:t>
            </a:r>
            <a:endParaRPr lang="lt-LT" altLang="fr-FR" sz="2100" dirty="0" smtClean="0"/>
          </a:p>
          <a:p>
            <a:pPr marL="0" indent="0">
              <a:lnSpc>
                <a:spcPct val="80000"/>
              </a:lnSpc>
              <a:buNone/>
            </a:pPr>
            <a:r>
              <a:rPr lang="lt-LT" altLang="fr-FR" sz="2100" dirty="0" smtClean="0"/>
              <a:t>ES viešieji pirkimai</a:t>
            </a:r>
            <a:endParaRPr lang="lt-LT" altLang="fr-FR" sz="2100" dirty="0"/>
          </a:p>
          <a:p>
            <a:pPr marL="0" indent="0">
              <a:lnSpc>
                <a:spcPct val="80000"/>
              </a:lnSpc>
              <a:buNone/>
            </a:pPr>
            <a:r>
              <a:rPr lang="lt-LT" altLang="fr-FR" sz="2100" dirty="0" smtClean="0"/>
              <a:t>ES </a:t>
            </a:r>
            <a:r>
              <a:rPr lang="lt-LT" altLang="fr-FR" sz="2100" dirty="0"/>
              <a:t>prekybos politika</a:t>
            </a:r>
          </a:p>
          <a:p>
            <a:pPr marL="0" indent="0">
              <a:lnSpc>
                <a:spcPct val="80000"/>
              </a:lnSpc>
              <a:buNone/>
            </a:pPr>
            <a:r>
              <a:rPr lang="lt-LT" altLang="fr-FR" sz="2100" dirty="0" smtClean="0"/>
              <a:t>ES </a:t>
            </a:r>
            <a:r>
              <a:rPr lang="lt-LT" altLang="fr-FR" sz="2100" dirty="0"/>
              <a:t>regioninė politika</a:t>
            </a:r>
          </a:p>
          <a:p>
            <a:pPr marL="0" indent="0">
              <a:lnSpc>
                <a:spcPct val="80000"/>
              </a:lnSpc>
              <a:buNone/>
            </a:pPr>
            <a:r>
              <a:rPr lang="lt-LT" altLang="fr-FR" sz="2100" dirty="0" smtClean="0"/>
              <a:t>ES </a:t>
            </a:r>
            <a:r>
              <a:rPr lang="lt-LT" altLang="fr-FR" sz="2100" dirty="0"/>
              <a:t>socialinė politika </a:t>
            </a:r>
            <a:endParaRPr lang="lt-LT" altLang="fr-FR" sz="2100" dirty="0" smtClean="0"/>
          </a:p>
          <a:p>
            <a:pPr marL="0" indent="0">
              <a:lnSpc>
                <a:spcPct val="80000"/>
              </a:lnSpc>
              <a:buNone/>
            </a:pPr>
            <a:r>
              <a:rPr lang="lt-LT" altLang="fr-FR" sz="2100" dirty="0"/>
              <a:t>ES transporto politika</a:t>
            </a:r>
          </a:p>
          <a:p>
            <a:pPr marL="0" indent="0">
              <a:lnSpc>
                <a:spcPct val="80000"/>
              </a:lnSpc>
              <a:buNone/>
            </a:pPr>
            <a:r>
              <a:rPr lang="lt-LT" altLang="fr-FR" sz="2100" dirty="0" smtClean="0"/>
              <a:t>Ribojamosios </a:t>
            </a:r>
            <a:r>
              <a:rPr lang="lt-LT" altLang="fr-FR" sz="2100" dirty="0"/>
              <a:t>priemonės </a:t>
            </a:r>
            <a:r>
              <a:rPr lang="lt-LT" altLang="fr-FR" sz="2100" dirty="0" smtClean="0"/>
              <a:t>(išorės </a:t>
            </a:r>
            <a:r>
              <a:rPr lang="lt-LT" altLang="fr-FR" sz="2100" dirty="0"/>
              <a:t>veiksmai</a:t>
            </a:r>
            <a:r>
              <a:rPr lang="lt-LT" altLang="fr-FR" sz="2100" dirty="0" smtClean="0"/>
              <a:t>): sankcijos prieš trečiasias valstybes, jų fizinius ar juridinius asmenis</a:t>
            </a:r>
            <a:endParaRPr lang="lt-LT" altLang="fr-FR" sz="2100" dirty="0"/>
          </a:p>
          <a:p>
            <a:pPr marL="0" indent="0">
              <a:lnSpc>
                <a:spcPct val="80000"/>
              </a:lnSpc>
              <a:buNone/>
            </a:pPr>
            <a:r>
              <a:rPr lang="lt-LT" altLang="fr-FR" sz="2100" dirty="0"/>
              <a:t>ES institucinė teisė</a:t>
            </a:r>
          </a:p>
          <a:p>
            <a:pPr marL="0" indent="0">
              <a:lnSpc>
                <a:spcPct val="80000"/>
              </a:lnSpc>
              <a:buNone/>
            </a:pPr>
            <a:r>
              <a:rPr lang="lt-LT" altLang="fr-FR" sz="2100" dirty="0"/>
              <a:t>Europos </a:t>
            </a:r>
            <a:r>
              <a:rPr lang="lt-LT" altLang="fr-FR" sz="2100" dirty="0" smtClean="0"/>
              <a:t>Sąjungos prekių </a:t>
            </a:r>
            <a:r>
              <a:rPr lang="lt-LT" altLang="fr-FR" sz="2100" dirty="0"/>
              <a:t>ženklai </a:t>
            </a:r>
            <a:endParaRPr lang="lt-LT" altLang="fr-FR" sz="2100" dirty="0" smtClean="0"/>
          </a:p>
          <a:p>
            <a:pPr marL="0" indent="0">
              <a:lnSpc>
                <a:spcPct val="80000"/>
              </a:lnSpc>
              <a:buNone/>
            </a:pPr>
            <a:r>
              <a:rPr lang="lt-LT" altLang="fr-FR" sz="2100" dirty="0" smtClean="0"/>
              <a:t>Cheminių ir farmaceutinių medžiagų registravimas</a:t>
            </a:r>
            <a:endParaRPr lang="lt-LT" altLang="fr-FR" sz="2100" dirty="0"/>
          </a:p>
        </p:txBody>
      </p:sp>
    </p:spTree>
    <p:extLst>
      <p:ext uri="{BB962C8B-B14F-4D97-AF65-F5344CB8AC3E}">
        <p14:creationId xmlns:p14="http://schemas.microsoft.com/office/powerpoint/2010/main" val="40860764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lt-LT" altLang="fr-FR" sz="2900" dirty="0" smtClean="0"/>
              <a:t>Ieškinių Bendrajame Teisme ir preliminarių paklausimų Teisingumo Teisme priimtinumas</a:t>
            </a:r>
            <a:endParaRPr lang="en-GB" altLang="fr-FR" sz="2900" dirty="0" smtClean="0"/>
          </a:p>
        </p:txBody>
      </p:sp>
      <p:sp>
        <p:nvSpPr>
          <p:cNvPr id="16387" name="Content Placeholder 2"/>
          <p:cNvSpPr>
            <a:spLocks noGrp="1"/>
          </p:cNvSpPr>
          <p:nvPr>
            <p:ph idx="1"/>
          </p:nvPr>
        </p:nvSpPr>
        <p:spPr/>
        <p:txBody>
          <a:bodyPr/>
          <a:lstStyle/>
          <a:p>
            <a:pPr marL="0" indent="0">
              <a:buFontTx/>
              <a:buNone/>
            </a:pPr>
            <a:r>
              <a:rPr lang="lt-LT" altLang="fr-FR" sz="2400" b="1" dirty="0" smtClean="0"/>
              <a:t>Iešiniai BT </a:t>
            </a:r>
            <a:r>
              <a:rPr lang="lt-LT" altLang="fr-FR" sz="2400" dirty="0" smtClean="0"/>
              <a:t>turi atitikti priimtinumui </a:t>
            </a:r>
            <a:r>
              <a:rPr lang="en-GB" altLang="fr-FR" sz="2400" i="1" dirty="0" err="1" smtClean="0"/>
              <a:t>ratione</a:t>
            </a:r>
            <a:r>
              <a:rPr lang="en-GB" altLang="fr-FR" sz="2400" i="1" dirty="0" smtClean="0"/>
              <a:t> </a:t>
            </a:r>
            <a:r>
              <a:rPr lang="en-GB" altLang="fr-FR" sz="2400" i="1" dirty="0" err="1" smtClean="0"/>
              <a:t>materiae</a:t>
            </a:r>
            <a:r>
              <a:rPr lang="en-GB" altLang="fr-FR" sz="2400" i="1" dirty="0" smtClean="0"/>
              <a:t> </a:t>
            </a:r>
            <a:r>
              <a:rPr lang="en-GB" altLang="fr-FR" sz="2400" dirty="0" smtClean="0"/>
              <a:t>(</a:t>
            </a:r>
            <a:r>
              <a:rPr lang="lt-LT" altLang="fr-FR" sz="2400" b="1" dirty="0" smtClean="0"/>
              <a:t>priimtinumui iš esmės – tik dėl ES teisės</a:t>
            </a:r>
            <a:r>
              <a:rPr lang="en-GB" altLang="fr-FR" sz="2400" dirty="0" smtClean="0"/>
              <a:t>)</a:t>
            </a:r>
            <a:r>
              <a:rPr lang="en-GB" altLang="fr-FR" sz="2400" i="1" dirty="0" smtClean="0"/>
              <a:t>, personae </a:t>
            </a:r>
            <a:r>
              <a:rPr lang="en-GB" altLang="fr-FR" sz="2400" dirty="0" smtClean="0"/>
              <a:t>(</a:t>
            </a:r>
            <a:r>
              <a:rPr lang="lt-LT" altLang="fr-FR" sz="2400" b="1" dirty="0" smtClean="0"/>
              <a:t>tinkamas ieškovas ir atsakovas</a:t>
            </a:r>
            <a:r>
              <a:rPr lang="en-GB" altLang="fr-FR" sz="2400" dirty="0" smtClean="0"/>
              <a:t>)</a:t>
            </a:r>
            <a:r>
              <a:rPr lang="en-GB" altLang="fr-FR" sz="2400" i="1" dirty="0" smtClean="0"/>
              <a:t>, </a:t>
            </a:r>
            <a:r>
              <a:rPr lang="en-GB" altLang="fr-FR" sz="2400" i="1" dirty="0" err="1" smtClean="0"/>
              <a:t>temporis</a:t>
            </a:r>
            <a:r>
              <a:rPr lang="en-GB" altLang="fr-FR" sz="2400" i="1" dirty="0" smtClean="0"/>
              <a:t> </a:t>
            </a:r>
            <a:r>
              <a:rPr lang="en-GB" altLang="fr-FR" sz="2400" dirty="0" smtClean="0"/>
              <a:t>(</a:t>
            </a:r>
            <a:r>
              <a:rPr lang="lt-LT" altLang="fr-FR" sz="2400" b="1" dirty="0" smtClean="0"/>
              <a:t>nepraleista senatis ir ieškinio padavimo terminas</a:t>
            </a:r>
            <a:r>
              <a:rPr lang="lt-LT" altLang="fr-FR" sz="2400" dirty="0" smtClean="0"/>
              <a:t> [ieškinio pareiškimui - 2 mėn.]</a:t>
            </a:r>
            <a:r>
              <a:rPr lang="en-GB" altLang="fr-FR" sz="2400" dirty="0" smtClean="0"/>
              <a:t> </a:t>
            </a:r>
            <a:r>
              <a:rPr lang="lt-LT" altLang="fr-FR" sz="2400" dirty="0" smtClean="0"/>
              <a:t>Fizinių ir juridinių asmenų ieškiniai prieš valstybes nepriimtini</a:t>
            </a:r>
            <a:r>
              <a:rPr lang="en-GB" altLang="fr-FR" sz="2400" dirty="0" smtClean="0"/>
              <a:t>.</a:t>
            </a:r>
          </a:p>
          <a:p>
            <a:pPr marL="0" indent="0">
              <a:buFontTx/>
              <a:buNone/>
            </a:pPr>
            <a:r>
              <a:rPr lang="lt-LT" altLang="fr-FR" sz="2400" b="1" dirty="0" smtClean="0"/>
              <a:t>Nacionalinių teismų prejudiciniai paklausimai: </a:t>
            </a:r>
            <a:r>
              <a:rPr lang="lt-LT" altLang="fr-FR" sz="2400" dirty="0" smtClean="0"/>
              <a:t>tik dėl ES teisės, o ne nacionalinės teisės aiškinimo ir taikymo ar faktų vertinimo nacionalinio teismo nagrinėjamoje byloje</a:t>
            </a:r>
            <a:r>
              <a:rPr lang="en-GB" altLang="fr-FR" sz="2400" dirty="0" smtClean="0"/>
              <a:t>.</a:t>
            </a:r>
            <a:r>
              <a:rPr lang="lt-LT" altLang="fr-FR" sz="2400" dirty="0" smtClean="0"/>
              <a:t> Besikreipiantis į ESTT teismas</a:t>
            </a:r>
            <a:r>
              <a:rPr lang="en-GB" altLang="fr-FR" sz="2400" dirty="0" smtClean="0"/>
              <a:t> </a:t>
            </a:r>
            <a:r>
              <a:rPr lang="lt-LT" altLang="fr-FR" sz="2400" dirty="0" smtClean="0"/>
              <a:t>turi išdėstyti pagrindinius bylos faktus, taikomus nacionalinius įstatymus ir nacionalinių teismų praktiką. </a:t>
            </a:r>
            <a:endParaRPr lang="en-GB" altLang="fr-FR" sz="2400" dirty="0" smtClean="0"/>
          </a:p>
        </p:txBody>
      </p:sp>
    </p:spTree>
    <p:extLst>
      <p:ext uri="{BB962C8B-B14F-4D97-AF65-F5344CB8AC3E}">
        <p14:creationId xmlns:p14="http://schemas.microsoft.com/office/powerpoint/2010/main" val="19481062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lt-LT" sz="2600" dirty="0" smtClean="0"/>
              <a:t>ES pagrindinių teisių chartijos 16 str</a:t>
            </a:r>
            <a:r>
              <a:rPr lang="lt-LT" sz="2600" dirty="0"/>
              <a:t>. </a:t>
            </a:r>
            <a:r>
              <a:rPr lang="lt-LT" sz="2600" dirty="0" smtClean="0"/>
              <a:t>Laisvė </a:t>
            </a:r>
            <a:r>
              <a:rPr lang="lt-LT" sz="2600" dirty="0"/>
              <a:t>užsiimti </a:t>
            </a:r>
            <a:r>
              <a:rPr lang="lt-LT" sz="2600" dirty="0" smtClean="0"/>
              <a:t>verslu. PVM mokėtojo užstato, skirto pažeidėjui, proporcingumas. ESTT sprendimas byloje </a:t>
            </a:r>
            <a:r>
              <a:rPr lang="pt-BR" sz="2600" dirty="0" smtClean="0"/>
              <a:t>C‑534/16</a:t>
            </a:r>
            <a:r>
              <a:rPr lang="pt-BR" sz="2600" dirty="0"/>
              <a:t>, Puškár</a:t>
            </a:r>
            <a:r>
              <a:rPr lang="lt-LT" sz="2600" dirty="0" smtClean="0"/>
              <a:t>.</a:t>
            </a:r>
            <a:r>
              <a:rPr lang="lt-LT" sz="2800" dirty="0" smtClean="0"/>
              <a:t>  </a:t>
            </a:r>
            <a:endParaRPr lang="fr-FR" sz="2800" dirty="0"/>
          </a:p>
        </p:txBody>
      </p:sp>
      <p:sp>
        <p:nvSpPr>
          <p:cNvPr id="3" name="Content Placeholder 2"/>
          <p:cNvSpPr>
            <a:spLocks noGrp="1"/>
          </p:cNvSpPr>
          <p:nvPr>
            <p:ph idx="1"/>
          </p:nvPr>
        </p:nvSpPr>
        <p:spPr/>
        <p:txBody>
          <a:bodyPr>
            <a:normAutofit fontScale="77500" lnSpcReduction="20000"/>
          </a:bodyPr>
          <a:lstStyle/>
          <a:p>
            <a:pPr marL="0" indent="0">
              <a:buNone/>
            </a:pPr>
            <a:r>
              <a:rPr lang="lt-LT" dirty="0" smtClean="0"/>
              <a:t>VAT </a:t>
            </a:r>
            <a:r>
              <a:rPr lang="lt-LT" dirty="0"/>
              <a:t>direktyva 2006/112/EB </a:t>
            </a:r>
            <a:r>
              <a:rPr lang="lt-LT" dirty="0" smtClean="0"/>
              <a:t>ir chartijos </a:t>
            </a:r>
            <a:r>
              <a:rPr lang="lt-LT" dirty="0"/>
              <a:t>16 straipsnis turi būti aiškinami kaip nedraudžiantys </a:t>
            </a:r>
            <a:r>
              <a:rPr lang="lt-LT" dirty="0" smtClean="0"/>
              <a:t>Slovakijos mokesčių </a:t>
            </a:r>
            <a:r>
              <a:rPr lang="lt-LT" dirty="0"/>
              <a:t>administratoriui iš mokesčių mokėtojo, kurio vadovas anksčiau buvo kito juridinio asmens, nesilaikiusio mokestinių pareigų, vadovu ar akcininku, registruojamo kaip pridėtinės vertės mokesčio mokėtojo, reikalauti pateikti užstatą, galintį siekti 500 000 EUR.</a:t>
            </a:r>
          </a:p>
          <a:p>
            <a:pPr marL="0" indent="0">
              <a:buNone/>
            </a:pPr>
            <a:r>
              <a:rPr lang="lt-LT" dirty="0" smtClean="0"/>
              <a:t>Proporcingumo </a:t>
            </a:r>
            <a:r>
              <a:rPr lang="lt-LT" dirty="0"/>
              <a:t>principas reikalauja, kad užstato dydis būtų suderinamas su mokesčių nesumokėjimo ateityje rizika ir su ankstesnėmis mokesčių skolomis. Be to, taip pat turi būti įvertintas mokesčių skolų turinčio juridinio asmens akcininko ar vadovo vaidmuo steigiant ir valdant juridinį asmenį, iš kurio reikalaujama pateikti užstatą, ir jo vaidmuo steigiant ir valdant ankstesnį juridinį asmenį, kurio akcininku ar vadovu jis </a:t>
            </a:r>
            <a:r>
              <a:rPr lang="lt-LT" dirty="0" smtClean="0"/>
              <a:t>buvo. </a:t>
            </a:r>
          </a:p>
        </p:txBody>
      </p:sp>
    </p:spTree>
    <p:extLst>
      <p:ext uri="{BB962C8B-B14F-4D97-AF65-F5344CB8AC3E}">
        <p14:creationId xmlns:p14="http://schemas.microsoft.com/office/powerpoint/2010/main" val="2199128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lt-LT" altLang="fr-FR" sz="3600" dirty="0" smtClean="0"/>
              <a:t>ES </a:t>
            </a:r>
            <a:r>
              <a:rPr lang="lt-LT" altLang="fr-FR" sz="3600" dirty="0"/>
              <a:t>prekių ženklai: ar yra suklydimo riziką? Byla C‑254/09 P, Calvin Klein</a:t>
            </a:r>
            <a:endParaRPr lang="en-GB" altLang="fr-FR" sz="3600" dirty="0" smtClean="0"/>
          </a:p>
        </p:txBody>
      </p:sp>
      <p:pic>
        <p:nvPicPr>
          <p:cNvPr id="717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05200" y="3214688"/>
            <a:ext cx="2133600" cy="1295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1183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ltLang="fr-FR" smtClean="0"/>
              <a:t>*</a:t>
            </a:r>
          </a:p>
        </p:txBody>
      </p:sp>
      <p:pic>
        <p:nvPicPr>
          <p:cNvPr id="819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95413" y="1600200"/>
            <a:ext cx="6353175" cy="45259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04896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lt-LT" altLang="fr-FR" sz="2400" dirty="0"/>
              <a:t>Europos Sąjungos intelektinės nuosavybės tarnyba (EUIPO</a:t>
            </a:r>
            <a:r>
              <a:rPr lang="lt-LT" altLang="fr-FR" sz="2400" dirty="0" smtClean="0"/>
              <a:t>) užregistravo šį ženklą nežiūrint </a:t>
            </a:r>
            <a:r>
              <a:rPr lang="lt-LT" altLang="fr-FR" sz="2400" dirty="0"/>
              <a:t>JAV bendrovės </a:t>
            </a:r>
            <a:r>
              <a:rPr lang="lt-LT" altLang="fr-FR" sz="2400" dirty="0" smtClean="0"/>
              <a:t>Calvin </a:t>
            </a:r>
            <a:r>
              <a:rPr lang="lt-LT" altLang="fr-FR" sz="2400" dirty="0"/>
              <a:t>Klein Trademark </a:t>
            </a:r>
            <a:r>
              <a:rPr lang="lt-LT" altLang="fr-FR" sz="2400" dirty="0" smtClean="0"/>
              <a:t>Trust prieštaravimų</a:t>
            </a:r>
            <a:endParaRPr lang="en-GB" altLang="fr-FR" sz="2400" dirty="0" smtClean="0"/>
          </a:p>
        </p:txBody>
      </p:sp>
      <p:sp>
        <p:nvSpPr>
          <p:cNvPr id="9219" name="Content Placeholder 2"/>
          <p:cNvSpPr>
            <a:spLocks noGrp="1"/>
          </p:cNvSpPr>
          <p:nvPr>
            <p:ph idx="1"/>
          </p:nvPr>
        </p:nvSpPr>
        <p:spPr/>
        <p:txBody>
          <a:bodyPr/>
          <a:lstStyle/>
          <a:p>
            <a:pPr marL="0" indent="0">
              <a:buFontTx/>
              <a:buNone/>
            </a:pPr>
            <a:endParaRPr lang="en-GB" altLang="fr-FR" dirty="0" smtClean="0"/>
          </a:p>
          <a:p>
            <a:pPr marL="0" indent="0">
              <a:buFontTx/>
              <a:buNone/>
            </a:pPr>
            <a:endParaRPr lang="en-GB" altLang="fr-FR" dirty="0" smtClean="0"/>
          </a:p>
          <a:p>
            <a:pPr marL="0" indent="0">
              <a:buFontTx/>
              <a:buNone/>
            </a:pPr>
            <a:endParaRPr lang="en-GB" altLang="fr-FR" dirty="0" smtClean="0"/>
          </a:p>
          <a:p>
            <a:pPr marL="0" indent="0">
              <a:buFontTx/>
              <a:buNone/>
            </a:pPr>
            <a:r>
              <a:rPr lang="en-GB" altLang="fr-FR" sz="4900" dirty="0" smtClean="0"/>
              <a:t>CK CREACIONES KENNYA</a:t>
            </a:r>
          </a:p>
        </p:txBody>
      </p:sp>
    </p:spTree>
    <p:extLst>
      <p:ext uri="{BB962C8B-B14F-4D97-AF65-F5344CB8AC3E}">
        <p14:creationId xmlns:p14="http://schemas.microsoft.com/office/powerpoint/2010/main" val="15271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Bendri šių tarptautinių teismų bruožai</a:t>
            </a:r>
            <a:endParaRPr lang="fr-FR" dirty="0"/>
          </a:p>
        </p:txBody>
      </p:sp>
      <p:sp>
        <p:nvSpPr>
          <p:cNvPr id="3" name="Content Placeholder 2"/>
          <p:cNvSpPr>
            <a:spLocks noGrp="1"/>
          </p:cNvSpPr>
          <p:nvPr>
            <p:ph idx="1"/>
          </p:nvPr>
        </p:nvSpPr>
        <p:spPr/>
        <p:txBody>
          <a:bodyPr/>
          <a:lstStyle/>
          <a:p>
            <a:pPr marL="514350" indent="-514350">
              <a:buAutoNum type="arabicPeriod"/>
            </a:pPr>
            <a:r>
              <a:rPr lang="lt-LT" sz="2200" dirty="0" smtClean="0"/>
              <a:t>EŽTT ir ESTT yra tarptautiniai teismai ir sprendžia bylas tik savo teisinėse sferose: pirmasis – pagal Europos žmogaus teisių konvenciją, antrasis – pagal ES teisę. Jie nėra apeliacinė („ketvirtoji“) instancija nacionaliniams teismams.</a:t>
            </a:r>
          </a:p>
          <a:p>
            <a:pPr marL="514350" indent="-514350">
              <a:buAutoNum type="arabicPeriod"/>
            </a:pPr>
            <a:r>
              <a:rPr lang="lt-LT" sz="2200" dirty="0" smtClean="0"/>
              <a:t>Nėra </a:t>
            </a:r>
            <a:r>
              <a:rPr lang="lt-LT" sz="2200" dirty="0" smtClean="0"/>
              <a:t>teismo išlaidų </a:t>
            </a:r>
            <a:r>
              <a:rPr lang="lt-LT" sz="2200" dirty="0" smtClean="0"/>
              <a:t>(žyminio ar analogiško) mokėsčio. </a:t>
            </a:r>
          </a:p>
          <a:p>
            <a:pPr marL="514350" indent="-514350">
              <a:buAutoNum type="arabicPeriod"/>
            </a:pPr>
            <a:r>
              <a:rPr lang="lt-LT" sz="2200" dirty="0" smtClean="0"/>
              <a:t>Ginčo šalis atstovauja advokatai, vyriausybių bei ES institucijų atstovai.</a:t>
            </a:r>
          </a:p>
          <a:p>
            <a:pPr marL="514350" indent="-514350">
              <a:buAutoNum type="arabicPeriod"/>
            </a:pPr>
            <a:r>
              <a:rPr lang="lt-LT" sz="2200" dirty="0" smtClean="0"/>
              <a:t>Leidžiamas </a:t>
            </a:r>
            <a:r>
              <a:rPr lang="lt-LT" sz="2200" dirty="0" smtClean="0"/>
              <a:t>valstybinės kalbos naudojimas pradinėje stadijoje EŽTT (vėlesnėse – anglų ar prancūzų), ESTT - visose stadijose naudojama kalba, kurią (pvz. – lietuvių) pasirinko ieškovas. Lietuvių kalba – viena 24 oficialių ES kalbų.</a:t>
            </a:r>
          </a:p>
        </p:txBody>
      </p:sp>
    </p:spTree>
    <p:extLst>
      <p:ext uri="{BB962C8B-B14F-4D97-AF65-F5344CB8AC3E}">
        <p14:creationId xmlns:p14="http://schemas.microsoft.com/office/powerpoint/2010/main" val="1670333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lt-LT" altLang="fr-FR" sz="3600" dirty="0" smtClean="0"/>
              <a:t>ESTT apeliacinis sprendimas byloje C‑254/09 </a:t>
            </a:r>
            <a:r>
              <a:rPr lang="lt-LT" altLang="fr-FR" sz="3600" dirty="0"/>
              <a:t>P, Calvin Klein</a:t>
            </a:r>
            <a:endParaRPr lang="en-GB" altLang="fr-FR" sz="3600" dirty="0" smtClean="0"/>
          </a:p>
        </p:txBody>
      </p:sp>
      <p:sp>
        <p:nvSpPr>
          <p:cNvPr id="6147" name="Rectangle 3"/>
          <p:cNvSpPr>
            <a:spLocks noGrp="1" noChangeArrowheads="1"/>
          </p:cNvSpPr>
          <p:nvPr>
            <p:ph type="body" idx="1"/>
          </p:nvPr>
        </p:nvSpPr>
        <p:spPr/>
        <p:txBody>
          <a:bodyPr/>
          <a:lstStyle/>
          <a:p>
            <a:pPr marL="0" indent="0" eaLnBrk="1" hangingPunct="1">
              <a:buFontTx/>
              <a:buNone/>
            </a:pPr>
            <a:r>
              <a:rPr lang="lt-LT" altLang="fr-FR" sz="22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r>
              <a:rPr lang="lt-LT" altLang="fr-FR" sz="2500" dirty="0" smtClean="0">
                <a:latin typeface="Arial Unicode MS" panose="020B0604020202020204" pitchFamily="34" charset="-128"/>
                <a:ea typeface="Arial Unicode MS" panose="020B0604020202020204" pitchFamily="34" charset="-128"/>
                <a:cs typeface="Arial Unicode MS" panose="020B0604020202020204" pitchFamily="34" charset="-128"/>
              </a:rPr>
              <a:t>54      </a:t>
            </a:r>
            <a:r>
              <a:rPr lang="lt-LT" altLang="fr-FR" sz="2500" dirty="0">
                <a:latin typeface="Arial Unicode MS" panose="020B0604020202020204" pitchFamily="34" charset="-128"/>
                <a:ea typeface="Arial Unicode MS" panose="020B0604020202020204" pitchFamily="34" charset="-128"/>
                <a:cs typeface="Arial Unicode MS" panose="020B0604020202020204" pitchFamily="34" charset="-128"/>
              </a:rPr>
              <a:t>Taigi skundžiamame sprendime Pirmosios instancijos teismas konstatavo, kad prekių ženklai, dėl kurių kilo ginčas, yra nepanašūs. Skundžiamo sprendimo 52 punkte jis teigė, kad prekių ženklų, dėl kurių kilo ginčas, analizė vizualiu, fonetiniu ir konceptualiu požiūriais rodo, jog ankstesnio prekių ženklo sukuriamo bendro įspūdžio dominuojantis elementas yra „ck“, o prašomo įregistruoti prekių ženklo sukuriamo bendro įspūdžio dominuojantis elementas yra „creaciones kennya“, ir darė išvadą, kad žymenų, dėl kurių kilo ginčas, panašumo nebuvimas išplaukia iš vizualių, fonetinių bei konceptualių skirtumų</a:t>
            </a:r>
            <a:r>
              <a:rPr lang="lt-LT" altLang="fr-FR" sz="25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endParaRPr lang="en-GB" altLang="fr-FR" sz="25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119795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lt-LT" altLang="fr-FR" sz="2400" dirty="0"/>
              <a:t>ESTT sprendimas byloje C‑61/12, Komisija prieš Lietuvą. Valstybės įsipareigojimų neįvykdymas. Pareiga perkelti </a:t>
            </a:r>
            <a:r>
              <a:rPr lang="lt-LT" altLang="fr-FR" sz="2400" dirty="0" smtClean="0"/>
              <a:t>vairą iš </a:t>
            </a:r>
            <a:r>
              <a:rPr lang="lt-LT" altLang="fr-FR" sz="2400" dirty="0"/>
              <a:t>dešinės </a:t>
            </a:r>
            <a:r>
              <a:rPr lang="lt-LT" altLang="fr-FR" sz="2400" dirty="0" smtClean="0"/>
              <a:t>į </a:t>
            </a:r>
            <a:r>
              <a:rPr lang="lt-LT" altLang="fr-FR" sz="2400" dirty="0"/>
              <a:t>kairę registruojant lengvuosius automobilius</a:t>
            </a:r>
            <a:endParaRPr lang="fr-FR" altLang="fr-FR" sz="2400" dirty="0" smtClean="0"/>
          </a:p>
        </p:txBody>
      </p:sp>
      <p:sp>
        <p:nvSpPr>
          <p:cNvPr id="11267" name="Content Placeholder 2"/>
          <p:cNvSpPr>
            <a:spLocks noGrp="1"/>
          </p:cNvSpPr>
          <p:nvPr>
            <p:ph idx="1"/>
          </p:nvPr>
        </p:nvSpPr>
        <p:spPr/>
        <p:txBody>
          <a:bodyPr/>
          <a:lstStyle/>
          <a:p>
            <a:pPr marL="0" indent="0">
              <a:buFontTx/>
              <a:buNone/>
            </a:pPr>
            <a:r>
              <a:rPr lang="lt-LT" sz="2400" dirty="0"/>
              <a:t>Drausdama registruoti lengvuosius automobilius, kurių vairas įrengtas dešinėje pusėje, ir (arba) reikalaudama prieš registruojant perkelti naujų ar anksčiau kitoje valstybėje narėje registruotų lengvųjų automobilių vairavimo mechanizmą iš dešinės pusės į kairę Lietuvos Respublika neįvykdė įsipareigojimų pagal </a:t>
            </a:r>
            <a:r>
              <a:rPr lang="lt-LT" sz="2400" dirty="0" smtClean="0"/>
              <a:t>Tarybos direktyvą </a:t>
            </a:r>
            <a:r>
              <a:rPr lang="lt-LT" sz="2400" dirty="0"/>
              <a:t>70/311/EEB dėl valstybių narių įstatymų, susijusių su motorinių transporto priemonių ir jų priekabų vairavimo </a:t>
            </a:r>
            <a:r>
              <a:rPr lang="lt-LT" sz="2400" dirty="0" smtClean="0"/>
              <a:t>mechanizmu, Direktyvą </a:t>
            </a:r>
            <a:r>
              <a:rPr lang="lt-LT" sz="2400" dirty="0"/>
              <a:t>2007/46/EB, </a:t>
            </a:r>
            <a:r>
              <a:rPr lang="lt-LT" sz="2400" dirty="0" smtClean="0"/>
              <a:t>nustatančią </a:t>
            </a:r>
            <a:r>
              <a:rPr lang="lt-LT" sz="2400" dirty="0"/>
              <a:t>motorinių transporto priemonių ir jų priekabų bei tokioms transporto priemonėms skirtų sistemų, sudėtinių dalių ir atskirų techninių mazgų patvirtinimo pagrindus (Pagrindų direktyva</a:t>
            </a:r>
            <a:r>
              <a:rPr lang="lt-LT" sz="2400" dirty="0" smtClean="0"/>
              <a:t>) </a:t>
            </a:r>
            <a:r>
              <a:rPr lang="lt-LT" sz="2400" dirty="0"/>
              <a:t>bei </a:t>
            </a:r>
            <a:r>
              <a:rPr lang="lt-LT" sz="2400" dirty="0" smtClean="0"/>
              <a:t>SESV </a:t>
            </a:r>
            <a:r>
              <a:rPr lang="lt-LT" sz="2400" dirty="0"/>
              <a:t>34 </a:t>
            </a:r>
            <a:r>
              <a:rPr lang="lt-LT" sz="2400" dirty="0" smtClean="0"/>
              <a:t>straipsnį dėl laisvo prekių judėjimo. </a:t>
            </a:r>
            <a:endParaRPr lang="en-GB" altLang="fr-FR" sz="2400" dirty="0" smtClean="0">
              <a:latin typeface="Calibri" pitchFamily="34" charset="0"/>
              <a:cs typeface="Calibri" pitchFamily="34" charset="0"/>
            </a:endParaRPr>
          </a:p>
        </p:txBody>
      </p:sp>
    </p:spTree>
    <p:extLst>
      <p:ext uri="{BB962C8B-B14F-4D97-AF65-F5344CB8AC3E}">
        <p14:creationId xmlns:p14="http://schemas.microsoft.com/office/powerpoint/2010/main" val="13637553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lt-LT" altLang="tr-TR" sz="2800" dirty="0" smtClean="0"/>
              <a:t>Solidari atsakomybė karteliuose: patronuojanti įmonė kontroliuoja 100 % dukterinės įmonės kapitalo.  </a:t>
            </a:r>
            <a:br>
              <a:rPr lang="lt-LT" altLang="tr-TR" sz="2800" dirty="0" smtClean="0"/>
            </a:br>
            <a:r>
              <a:rPr lang="lt-LT" altLang="tr-TR" sz="2800" dirty="0" smtClean="0"/>
              <a:t>ESTT sprendimas byloje C-97/08 </a:t>
            </a:r>
            <a:r>
              <a:rPr lang="en-US" altLang="tr-TR" sz="2800" dirty="0" smtClean="0"/>
              <a:t>P</a:t>
            </a:r>
            <a:r>
              <a:rPr lang="lt-LT" altLang="tr-TR" sz="2800" dirty="0" smtClean="0"/>
              <a:t>,</a:t>
            </a:r>
            <a:r>
              <a:rPr lang="en-US" altLang="tr-TR" sz="2800" dirty="0" smtClean="0"/>
              <a:t> </a:t>
            </a:r>
            <a:r>
              <a:rPr lang="lt-LT" altLang="tr-TR" sz="2800" dirty="0" smtClean="0"/>
              <a:t>Akzo Nobel</a:t>
            </a:r>
          </a:p>
        </p:txBody>
      </p:sp>
      <p:sp>
        <p:nvSpPr>
          <p:cNvPr id="21507" name="Rectangle 3"/>
          <p:cNvSpPr>
            <a:spLocks noGrp="1" noChangeArrowheads="1"/>
          </p:cNvSpPr>
          <p:nvPr>
            <p:ph type="body" idx="1"/>
          </p:nvPr>
        </p:nvSpPr>
        <p:spPr/>
        <p:txBody>
          <a:bodyPr/>
          <a:lstStyle/>
          <a:p>
            <a:pPr marL="0" indent="0">
              <a:lnSpc>
                <a:spcPct val="90000"/>
              </a:lnSpc>
              <a:buFont typeface="Arial" pitchFamily="34" charset="0"/>
              <a:buNone/>
            </a:pPr>
            <a:r>
              <a:rPr lang="lt-LT" altLang="tr-TR" sz="2400" dirty="0" smtClean="0"/>
              <a:t>Cholino chlorido kartelis, kuriame dalyvavo 5 </a:t>
            </a:r>
            <a:r>
              <a:rPr lang="lt-LT" altLang="tr-TR" sz="2400" i="1" dirty="0" smtClean="0"/>
              <a:t>Akzo Nobel </a:t>
            </a:r>
            <a:r>
              <a:rPr lang="lt-LT" altLang="tr-TR" sz="2400" dirty="0" smtClean="0"/>
              <a:t>grupės bendrovės, kurių 100 % kapitalo priklausė patronuojančiai bendrovei </a:t>
            </a:r>
            <a:r>
              <a:rPr lang="lt-LT" altLang="tr-TR" sz="2400" i="1" dirty="0" smtClean="0"/>
              <a:t>Akzo Nobel. </a:t>
            </a:r>
            <a:r>
              <a:rPr lang="lt-LT" altLang="tr-TR" sz="2400" dirty="0" smtClean="0"/>
              <a:t>Paskirta solidari 20,99 mln. eurų bauda. </a:t>
            </a:r>
          </a:p>
          <a:p>
            <a:pPr marL="0" indent="0">
              <a:lnSpc>
                <a:spcPct val="90000"/>
              </a:lnSpc>
              <a:buFont typeface="Arial" pitchFamily="34" charset="0"/>
              <a:buNone/>
            </a:pPr>
            <a:r>
              <a:rPr lang="lt-LT" altLang="tr-TR" sz="2400" dirty="0" smtClean="0"/>
              <a:t>Komisijos sprendimas: </a:t>
            </a:r>
            <a:r>
              <a:rPr lang="lt-LT" altLang="tr-TR" sz="2400" i="1" u="sng" dirty="0" smtClean="0"/>
              <a:t>Akzo Nobel </a:t>
            </a:r>
            <a:r>
              <a:rPr lang="lt-LT" altLang="tr-TR" sz="2400" u="sng" dirty="0" smtClean="0"/>
              <a:t>kartu su savo grupės juridiniais asmenimis </a:t>
            </a:r>
            <a:r>
              <a:rPr lang="lt-LT" altLang="tr-TR" sz="2400" b="1" u="sng" dirty="0" smtClean="0"/>
              <a:t>sudarė ekonominį vienetą </a:t>
            </a:r>
            <a:r>
              <a:rPr lang="lt-LT" altLang="tr-TR" sz="2400" u="sng" dirty="0" smtClean="0"/>
              <a:t>ir kad būtent šis ekonominis vienetas dalyvavo kartelyje</a:t>
            </a:r>
            <a:r>
              <a:rPr lang="lt-LT" altLang="tr-TR" sz="2400" dirty="0" smtClean="0"/>
              <a:t>. </a:t>
            </a:r>
            <a:r>
              <a:rPr lang="lt-LT" altLang="tr-TR" sz="2400" u="sng" dirty="0" smtClean="0"/>
              <a:t>Todėl ši bendrovė turėjo galimybę daryti lemiamą įtaką savo dukterinių bendrovių, kurių 100 % kapitalo priklausė jai, komercinei politikai, ir todėl buvo galima daryti prielaidą, kad ji ją iš tikrųjų darė. </a:t>
            </a:r>
            <a:r>
              <a:rPr lang="lt-LT" altLang="tr-TR" sz="2400" dirty="0" smtClean="0"/>
              <a:t>BT tai patvirtino: „tokioje situacijoje patronuojanti bendrovė ir jos dukterinė bendrovė yra to paties ekonominio vieneto nariai ir todėl sudaro vieną įmonę (...) teismo praktikos prasme.“ </a:t>
            </a:r>
          </a:p>
        </p:txBody>
      </p:sp>
    </p:spTree>
    <p:extLst>
      <p:ext uri="{BB962C8B-B14F-4D97-AF65-F5344CB8AC3E}">
        <p14:creationId xmlns:p14="http://schemas.microsoft.com/office/powerpoint/2010/main" val="38383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lt-LT" altLang="tr-TR" sz="3200" smtClean="0"/>
              <a:t>Solidarios baudos: skyrimo kriterijai</a:t>
            </a:r>
            <a:br>
              <a:rPr lang="lt-LT" altLang="tr-TR" sz="3200" smtClean="0"/>
            </a:br>
            <a:r>
              <a:rPr lang="lt-LT" altLang="tr-TR" sz="3200" smtClean="0"/>
              <a:t>ETT sprendimas Akzo Nobel byloje (tęsinys) </a:t>
            </a:r>
            <a:endParaRPr lang="en-GB" altLang="tr-TR" sz="3200" smtClean="0"/>
          </a:p>
        </p:txBody>
      </p:sp>
      <p:sp>
        <p:nvSpPr>
          <p:cNvPr id="23555" name="Rectangle 3"/>
          <p:cNvSpPr>
            <a:spLocks noGrp="1" noChangeArrowheads="1"/>
          </p:cNvSpPr>
          <p:nvPr>
            <p:ph type="body" idx="1"/>
          </p:nvPr>
        </p:nvSpPr>
        <p:spPr/>
        <p:txBody>
          <a:bodyPr/>
          <a:lstStyle/>
          <a:p>
            <a:pPr marL="0" indent="0">
              <a:lnSpc>
                <a:spcPct val="80000"/>
              </a:lnSpc>
              <a:buNone/>
            </a:pPr>
            <a:r>
              <a:rPr lang="lt-LT" altLang="tr-TR" sz="1800" dirty="0" smtClean="0"/>
              <a:t>60  (...) </a:t>
            </a:r>
            <a:r>
              <a:rPr lang="lt-LT" altLang="tr-TR" sz="1800" u="sng" dirty="0" smtClean="0"/>
              <a:t>kai patronuojančiai bendrovei priklauso 100 %</a:t>
            </a:r>
            <a:r>
              <a:rPr lang="lt-LT" altLang="tr-TR" sz="1800" dirty="0" smtClean="0"/>
              <a:t> (...) pažeidimą padariusios dukterinės bendrovės akcijų, viena vertus, ši patronuojanti bendrovė gali daryti lemiamą įtaką šios dukterinės bendrovės elgesiui (...), ir, kita vertus, e</a:t>
            </a:r>
            <a:r>
              <a:rPr lang="lt-LT" altLang="tr-TR" sz="1800" u="sng" dirty="0" smtClean="0"/>
              <a:t>gzistuoja nuginčijama prezumpcija, kad ši patronuojanti bendrovė iš tikrųjų daro lemiamą įtaką savo dukterinės bendrovės elgesiui</a:t>
            </a:r>
            <a:r>
              <a:rPr lang="lt-LT" altLang="tr-TR" sz="1800" dirty="0" smtClean="0"/>
              <a:t> (...).</a:t>
            </a:r>
          </a:p>
          <a:p>
            <a:pPr marL="0" indent="0">
              <a:lnSpc>
                <a:spcPct val="80000"/>
              </a:lnSpc>
              <a:buNone/>
            </a:pPr>
            <a:r>
              <a:rPr lang="lt-LT" altLang="tr-TR" sz="1800" dirty="0" smtClean="0"/>
              <a:t>61      Tokiomis aplinkybėmis Komisijai pakanka įrodyti, jog patronuojančiai bendrovei priklauso visas jos dukterinės bendrovės kapitalas tam, kad būtų preziumuojama, jog patronuojanti bendrovė daro lemiamą įtaką jos komercinei politikai. Tada </a:t>
            </a:r>
            <a:r>
              <a:rPr lang="lt-LT" altLang="tr-TR" sz="1800" u="sng" dirty="0" smtClean="0"/>
              <a:t>Komisija gali pripažinti, kad patronuojanti bendrovė solidariai atsakinga už dukterinei bendrovei skirtos baudos sumokėjimą, nebent patronuojanti bendrovė, kuri turi nuginčyti šią prezumpciją, pateiktų pakankamai įrodymų, galinčių parodyti, kad jos dukterinė bendrovė rinkoje elgiasi savarankiškai</a:t>
            </a:r>
            <a:r>
              <a:rPr lang="lt-LT" altLang="tr-TR" sz="1800" dirty="0" smtClean="0"/>
              <a:t> (...).</a:t>
            </a:r>
          </a:p>
          <a:p>
            <a:pPr marL="0" indent="0">
              <a:lnSpc>
                <a:spcPct val="80000"/>
              </a:lnSpc>
              <a:buNone/>
            </a:pPr>
            <a:r>
              <a:rPr lang="lt-LT" altLang="tr-TR" sz="1800" dirty="0" smtClean="0"/>
              <a:t>77      (...)  </a:t>
            </a:r>
            <a:r>
              <a:rPr lang="lt-LT" altLang="tr-TR" sz="1800" u="sng" dirty="0" smtClean="0"/>
              <a:t>Net jei patronuojanti bendrovė tiesiogiai nedalyvauja pažeidime, tokiu atveju ji daro lemiamą įtaką jame dalyvaujančioms savo dukterinėms bendrovėms</a:t>
            </a:r>
            <a:r>
              <a:rPr lang="lt-LT" altLang="tr-TR" sz="1800" dirty="0" smtClean="0"/>
              <a:t>. Tai reiškia, kad šiame kontekste patronuojančios bendrovės atsakomybė negali būti laikoma atsakomybe be kaltės. </a:t>
            </a:r>
          </a:p>
        </p:txBody>
      </p:sp>
    </p:spTree>
    <p:extLst>
      <p:ext uri="{BB962C8B-B14F-4D97-AF65-F5344CB8AC3E}">
        <p14:creationId xmlns:p14="http://schemas.microsoft.com/office/powerpoint/2010/main" val="7929656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lt-LT" altLang="tr-TR" sz="2800" dirty="0" smtClean="0"/>
              <a:t>Lemiamos įtakos prezumpcija ir įrodymai jai paneigti. Peroksido kartelis.</a:t>
            </a:r>
            <a:r>
              <a:rPr lang="pt-BR" altLang="tr-TR" sz="2800" dirty="0" smtClean="0"/>
              <a:t> </a:t>
            </a:r>
            <a:r>
              <a:rPr lang="lt-LT" altLang="tr-TR" sz="2800" dirty="0" smtClean="0"/>
              <a:t>Byla </a:t>
            </a:r>
            <a:r>
              <a:rPr lang="tr-TR" altLang="tr-TR" sz="2800" dirty="0" smtClean="0"/>
              <a:t>T‑196/06, Edison SpA:</a:t>
            </a:r>
            <a:r>
              <a:rPr lang="lt-LT" altLang="tr-TR" sz="2800" dirty="0" smtClean="0"/>
              <a:t> Komisijos sprendimas panaikintas</a:t>
            </a:r>
            <a:endParaRPr lang="tr-TR" altLang="tr-TR" sz="2800" dirty="0" smtClean="0"/>
          </a:p>
        </p:txBody>
      </p:sp>
      <p:sp>
        <p:nvSpPr>
          <p:cNvPr id="3" name="Content Placeholder 2"/>
          <p:cNvSpPr>
            <a:spLocks noGrp="1"/>
          </p:cNvSpPr>
          <p:nvPr>
            <p:ph idx="1"/>
          </p:nvPr>
        </p:nvSpPr>
        <p:spPr/>
        <p:txBody>
          <a:bodyPr>
            <a:noAutofit/>
          </a:bodyPr>
          <a:lstStyle/>
          <a:p>
            <a:pPr marL="0" indent="0">
              <a:buFont typeface="Arial" pitchFamily="34" charset="0"/>
              <a:buNone/>
              <a:defRPr/>
            </a:pPr>
            <a:r>
              <a:rPr lang="lt-LT" sz="2100" dirty="0"/>
              <a:t>61 </a:t>
            </a:r>
            <a:r>
              <a:rPr lang="lt-LT" sz="2100" dirty="0" smtClean="0"/>
              <a:t>(...) atsakydama </a:t>
            </a:r>
            <a:r>
              <a:rPr lang="lt-LT" sz="2100" dirty="0"/>
              <a:t>į pranešimą apie kaltinimus ieškovė, siekdama įrodyti </a:t>
            </a:r>
            <a:r>
              <a:rPr lang="lt-LT" sz="2100" dirty="0" err="1"/>
              <a:t>Ausimont</a:t>
            </a:r>
            <a:r>
              <a:rPr lang="lt-LT" sz="2100" dirty="0"/>
              <a:t> savarankiškumą, pateikė konkrečių argumentų</a:t>
            </a:r>
            <a:r>
              <a:rPr lang="lt-LT" sz="2100" dirty="0" smtClean="0"/>
              <a:t>.</a:t>
            </a:r>
            <a:endParaRPr lang="lt-LT" sz="2100" dirty="0"/>
          </a:p>
          <a:p>
            <a:pPr marL="0" indent="0">
              <a:buFont typeface="Arial" pitchFamily="34" charset="0"/>
              <a:buNone/>
              <a:defRPr/>
            </a:pPr>
            <a:r>
              <a:rPr lang="lt-LT" sz="2100" dirty="0" smtClean="0"/>
              <a:t>62      Pirmiausia </a:t>
            </a:r>
            <a:r>
              <a:rPr lang="lt-LT" sz="2100" dirty="0"/>
              <a:t>ji teigė, kad pažeidimo metu buvo </a:t>
            </a:r>
            <a:r>
              <a:rPr lang="lt-LT" sz="2100" u="sng" dirty="0"/>
              <a:t>labai įvairią veiklą vykdančios grupės holdingas, nevykdantis gamybinės ūkinės veiklos</a:t>
            </a:r>
            <a:r>
              <a:rPr lang="lt-LT" sz="2100" dirty="0"/>
              <a:t>, ir patikslino, kad tik 2002 m. atnaujino elektros gamintojo ir tiekėjo veiklą</a:t>
            </a:r>
            <a:r>
              <a:rPr lang="lt-LT" sz="2100" dirty="0" smtClean="0"/>
              <a:t>. (...) </a:t>
            </a:r>
          </a:p>
          <a:p>
            <a:pPr marL="0" indent="0">
              <a:buFont typeface="Arial" pitchFamily="34" charset="0"/>
              <a:buNone/>
              <a:defRPr/>
            </a:pPr>
            <a:r>
              <a:rPr lang="lt-LT" sz="2100" dirty="0" smtClean="0"/>
              <a:t>63      Ji </a:t>
            </a:r>
            <a:r>
              <a:rPr lang="lt-LT" sz="2100" dirty="0"/>
              <a:t>pažymėjo, kad </a:t>
            </a:r>
            <a:r>
              <a:rPr lang="lt-LT" sz="2100" u="sng" dirty="0"/>
              <a:t>holdingo veikla neapimdavo kišimosi į dukterinių bendrovių valdymą, o jų kontrolė buvo apribota finansinių rezultatų patikrinimais atliekant vidaus ir išorės auditą</a:t>
            </a:r>
            <a:r>
              <a:rPr lang="lt-LT" sz="2100" dirty="0"/>
              <a:t>. </a:t>
            </a:r>
            <a:r>
              <a:rPr lang="lt-LT" sz="2100" dirty="0" smtClean="0"/>
              <a:t>(...)</a:t>
            </a:r>
          </a:p>
          <a:p>
            <a:pPr marL="0" indent="0">
              <a:buFont typeface="Arial" pitchFamily="34" charset="0"/>
              <a:buNone/>
              <a:defRPr/>
            </a:pPr>
            <a:r>
              <a:rPr lang="en-US" sz="2100" dirty="0" smtClean="0"/>
              <a:t>87 </a:t>
            </a:r>
            <a:r>
              <a:rPr lang="lt-LT" sz="2100" dirty="0"/>
              <a:t>  Atsižvelgiant į tai, kas išdėstyta, darytina išvada, kad </a:t>
            </a:r>
            <a:r>
              <a:rPr lang="lt-LT" sz="2100" u="sng" dirty="0"/>
              <a:t>Komisija nepateikė išsamios nuomonės dėl ieškovės įrodymų, pateiktų paneigiant jos dalyvavimu </a:t>
            </a:r>
            <a:r>
              <a:rPr lang="lt-LT" sz="2100" i="1" u="sng" dirty="0" err="1"/>
              <a:t>Ausimont</a:t>
            </a:r>
            <a:r>
              <a:rPr lang="lt-LT" sz="2100" u="sng" dirty="0"/>
              <a:t> kapitale grindžiamą prezumpciją</a:t>
            </a:r>
            <a:r>
              <a:rPr lang="lt-LT" sz="2100" dirty="0"/>
              <a:t>, taip pat teisiškai nepakankamai motyvavo savo išvadą dėl nagrinėjamo pažeidimo priskyrimo ieškovei.</a:t>
            </a:r>
            <a:endParaRPr lang="tr-TR" sz="2100" dirty="0"/>
          </a:p>
        </p:txBody>
      </p:sp>
    </p:spTree>
    <p:extLst>
      <p:ext uri="{BB962C8B-B14F-4D97-AF65-F5344CB8AC3E}">
        <p14:creationId xmlns:p14="http://schemas.microsoft.com/office/powerpoint/2010/main" val="37816410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fr-FR" altLang="tr-TR" sz="3200" smtClean="0"/>
              <a:t>B</a:t>
            </a:r>
            <a:r>
              <a:rPr lang="lt-LT" altLang="tr-TR" sz="3200" smtClean="0"/>
              <a:t>T sprendimas byloje</a:t>
            </a:r>
            <a:r>
              <a:rPr lang="fr-FR" altLang="tr-TR" sz="3200" smtClean="0"/>
              <a:t> T‑190/06</a:t>
            </a:r>
            <a:r>
              <a:rPr lang="lt-LT" altLang="tr-TR" sz="3200" smtClean="0"/>
              <a:t>, Total ir Elf Aquitaine: „apie 100 % akcijų“</a:t>
            </a:r>
            <a:endParaRPr lang="fr-FR" altLang="tr-TR" sz="3200" smtClean="0"/>
          </a:p>
        </p:txBody>
      </p:sp>
      <p:sp>
        <p:nvSpPr>
          <p:cNvPr id="26627" name="Content Placeholder 2"/>
          <p:cNvSpPr>
            <a:spLocks noGrp="1"/>
          </p:cNvSpPr>
          <p:nvPr>
            <p:ph idx="1"/>
          </p:nvPr>
        </p:nvSpPr>
        <p:spPr/>
        <p:txBody>
          <a:bodyPr/>
          <a:lstStyle/>
          <a:p>
            <a:pPr marL="0" indent="0">
              <a:buFont typeface="Arial" pitchFamily="34" charset="0"/>
              <a:buNone/>
            </a:pPr>
            <a:r>
              <a:rPr lang="lt-LT" altLang="tr-TR" sz="2400" dirty="0" smtClean="0"/>
              <a:t>Kartelio metu Elf Aquitaine buvo pagrindinė Arkema akcininkė, kuriai priklausė 97,5 % akcijų. Nuo šios datos 96,48 % akcijų priklausė Elf Aquitaine, o 99,43 % jos pačios akcijų priklausė Total.</a:t>
            </a:r>
          </a:p>
          <a:p>
            <a:pPr marL="0" indent="0">
              <a:buFont typeface="Arial" pitchFamily="34" charset="0"/>
              <a:buNone/>
            </a:pPr>
            <a:r>
              <a:rPr lang="lt-LT" altLang="tr-TR" sz="2400" dirty="0" smtClean="0"/>
              <a:t>52      Pažymėtina, kad ieškovės nesiremia tuo, jog jų dalyvavimas nebuvo 100 %. Atvirkščiai, jų argumentai dėl Komisijos galėjimo remtis aptariama prezumpcija susiję su situacija, kai turimas „visas arba beveik visas“ dukterinės įmonės kapitalas, ir taip patvirtinama, jog jos neprieštarauja, kad abiem atvejais būtų taikomos tos pačios įrodinėjimo taisyklės.</a:t>
            </a:r>
            <a:endParaRPr lang="fr-FR" altLang="tr-TR" sz="2400" dirty="0" smtClean="0"/>
          </a:p>
        </p:txBody>
      </p:sp>
    </p:spTree>
    <p:extLst>
      <p:ext uri="{BB962C8B-B14F-4D97-AF65-F5344CB8AC3E}">
        <p14:creationId xmlns:p14="http://schemas.microsoft.com/office/powerpoint/2010/main" val="462435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84213" y="260350"/>
            <a:ext cx="7696200" cy="1368425"/>
          </a:xfrm>
        </p:spPr>
        <p:txBody>
          <a:bodyPr anchorCtr="0"/>
          <a:lstStyle/>
          <a:p>
            <a:pPr eaLnBrk="1" hangingPunct="1">
              <a:defRPr/>
            </a:pPr>
            <a:r>
              <a:rPr lang="lt-LT" sz="3200" i="1" dirty="0" smtClean="0"/>
              <a:t/>
            </a:r>
            <a:br>
              <a:rPr lang="lt-LT" sz="3200" i="1" dirty="0" smtClean="0"/>
            </a:br>
            <a:r>
              <a:rPr lang="lt-LT" sz="3200" i="1" dirty="0" smtClean="0"/>
              <a:t>Piktnaudžiavimas dominuojančia padėtimi. </a:t>
            </a:r>
            <a:r>
              <a:rPr lang="en-GB" sz="3200" i="1" dirty="0" smtClean="0"/>
              <a:t>Microsoft</a:t>
            </a:r>
            <a:r>
              <a:rPr lang="lt-LT" sz="3200" i="1" dirty="0" smtClean="0"/>
              <a:t>/</a:t>
            </a:r>
            <a:r>
              <a:rPr lang="en-GB" sz="3200" i="1" dirty="0" smtClean="0"/>
              <a:t>Commission</a:t>
            </a:r>
            <a:r>
              <a:rPr lang="lt-LT" sz="3200" i="1" dirty="0" smtClean="0"/>
              <a:t> (</a:t>
            </a:r>
            <a:r>
              <a:rPr lang="en-GB" sz="3200" i="1" dirty="0" smtClean="0"/>
              <a:t>T-201/04</a:t>
            </a:r>
            <a:r>
              <a:rPr lang="lt-LT" sz="3200" i="1" dirty="0" smtClean="0"/>
              <a:t>)</a:t>
            </a:r>
            <a:r>
              <a:rPr lang="en-GB" sz="3200" i="1" dirty="0" smtClean="0"/>
              <a:t>, </a:t>
            </a:r>
            <a:r>
              <a:rPr lang="lt-LT" sz="3200" i="1" dirty="0" smtClean="0"/>
              <a:t>BT </a:t>
            </a:r>
            <a:r>
              <a:rPr lang="en-GB" sz="3200" i="1" dirty="0" smtClean="0"/>
              <a:t>2007</a:t>
            </a:r>
            <a:r>
              <a:rPr lang="lt-LT" sz="3200" i="1" dirty="0" smtClean="0"/>
              <a:t>/09/17 d. sprendimas</a:t>
            </a:r>
            <a:r>
              <a:rPr lang="en-GB" sz="3200" dirty="0" smtClean="0"/>
              <a:t/>
            </a:r>
            <a:br>
              <a:rPr lang="en-GB" sz="3200" dirty="0" smtClean="0"/>
            </a:br>
            <a:endParaRPr lang="en-GB" sz="3200" dirty="0" smtClean="0"/>
          </a:p>
        </p:txBody>
      </p:sp>
      <p:sp>
        <p:nvSpPr>
          <p:cNvPr id="22531" name="Rectangle 3"/>
          <p:cNvSpPr>
            <a:spLocks noGrp="1" noChangeArrowheads="1"/>
          </p:cNvSpPr>
          <p:nvPr>
            <p:ph type="body" idx="4294967295"/>
          </p:nvPr>
        </p:nvSpPr>
        <p:spPr/>
        <p:txBody>
          <a:bodyPr/>
          <a:lstStyle/>
          <a:p>
            <a:pPr lvl="4" algn="ctr" eaLnBrk="1" hangingPunct="1">
              <a:lnSpc>
                <a:spcPct val="80000"/>
              </a:lnSpc>
              <a:spcBef>
                <a:spcPct val="0"/>
              </a:spcBef>
              <a:spcAft>
                <a:spcPts val="1200"/>
              </a:spcAft>
              <a:buFont typeface="Wingdings" pitchFamily="2" charset="2"/>
              <a:buNone/>
              <a:defRPr/>
            </a:pPr>
            <a:endParaRPr lang="lt-LT" sz="1400" dirty="0" smtClean="0"/>
          </a:p>
          <a:p>
            <a:pPr algn="just" eaLnBrk="1" hangingPunct="1">
              <a:lnSpc>
                <a:spcPct val="80000"/>
              </a:lnSpc>
              <a:spcBef>
                <a:spcPct val="0"/>
              </a:spcBef>
              <a:spcAft>
                <a:spcPts val="1200"/>
              </a:spcAft>
              <a:buFont typeface="Wingdings" pitchFamily="2" charset="2"/>
              <a:buNone/>
              <a:defRPr/>
            </a:pPr>
            <a:r>
              <a:rPr lang="lt-LT" sz="2400" dirty="0" smtClean="0"/>
              <a:t>1. </a:t>
            </a:r>
            <a:r>
              <a:rPr lang="lt-LT" sz="2400" b="1" dirty="0" smtClean="0"/>
              <a:t>Atsisakymas suteikti informaciją funkciniam suderinamumui (angl. - </a:t>
            </a:r>
            <a:r>
              <a:rPr lang="lt-LT" sz="2400" b="1" i="1" dirty="0" smtClean="0"/>
              <a:t>interoperability</a:t>
            </a:r>
            <a:r>
              <a:rPr lang="lt-LT" sz="2400" b="1" dirty="0" smtClean="0"/>
              <a:t>) </a:t>
            </a:r>
          </a:p>
          <a:p>
            <a:pPr algn="just" eaLnBrk="1" hangingPunct="1">
              <a:lnSpc>
                <a:spcPct val="80000"/>
              </a:lnSpc>
              <a:spcBef>
                <a:spcPct val="0"/>
              </a:spcBef>
              <a:spcAft>
                <a:spcPts val="1200"/>
              </a:spcAft>
              <a:buFont typeface="Wingdings" pitchFamily="2" charset="2"/>
              <a:buNone/>
              <a:defRPr/>
            </a:pPr>
            <a:r>
              <a:rPr lang="lt-LT" sz="2400" dirty="0" smtClean="0"/>
              <a:t>   2004 m. Komisija savo sprendime, kurį Teisme ginčijo Microsoft Corporation (toliau - MS), nustatė, kad MS netiesėtai, piktnaudžiaudamas savo dominuojančia padėtimi rinkoje, atsisakė teikti suderinamumo informaciją konkurentams. Teismas įpareigojo ją teikti. Tuo Komisija siekė užtikrinti </a:t>
            </a:r>
            <a:r>
              <a:rPr lang="en-GB" sz="2400" dirty="0" smtClean="0"/>
              <a:t>Microsoft </a:t>
            </a:r>
            <a:r>
              <a:rPr lang="lt-LT" sz="2400" dirty="0" smtClean="0"/>
              <a:t>Windows ir kitokių serverių programų funkcinį suderinamumą jų bendram veikimui užtikrinti. </a:t>
            </a:r>
          </a:p>
          <a:p>
            <a:pPr algn="just" eaLnBrk="1" hangingPunct="1">
              <a:lnSpc>
                <a:spcPct val="80000"/>
              </a:lnSpc>
              <a:spcBef>
                <a:spcPct val="0"/>
              </a:spcBef>
              <a:spcAft>
                <a:spcPts val="1200"/>
              </a:spcAft>
              <a:buFont typeface="Wingdings" pitchFamily="2" charset="2"/>
              <a:buNone/>
              <a:defRPr/>
            </a:pPr>
            <a:r>
              <a:rPr lang="lt-LT" sz="2400" i="1" dirty="0" smtClean="0"/>
              <a:t>N.B. Komisija skyrė už šį ir kitą (žr. toliau) pažeidimą </a:t>
            </a:r>
            <a:r>
              <a:rPr lang="en-GB" sz="2400" i="1" dirty="0" smtClean="0"/>
              <a:t>497 196 304 </a:t>
            </a:r>
            <a:r>
              <a:rPr lang="lt-LT" sz="2400" i="1" dirty="0" smtClean="0"/>
              <a:t>EUR dydžio baudą.</a:t>
            </a:r>
            <a:endParaRPr lang="en-GB" sz="2400" i="1" dirty="0" smtClean="0"/>
          </a:p>
          <a:p>
            <a:pPr algn="just" eaLnBrk="1" hangingPunct="1">
              <a:lnSpc>
                <a:spcPct val="80000"/>
              </a:lnSpc>
              <a:spcBef>
                <a:spcPct val="0"/>
              </a:spcBef>
              <a:spcAft>
                <a:spcPts val="1200"/>
              </a:spcAft>
              <a:buFont typeface="Wingdings" pitchFamily="2" charset="2"/>
              <a:buNone/>
              <a:defRPr/>
            </a:pPr>
            <a:endParaRPr lang="en-GB" sz="2800" i="1" dirty="0" smtClean="0"/>
          </a:p>
        </p:txBody>
      </p:sp>
    </p:spTree>
    <p:extLst>
      <p:ext uri="{BB962C8B-B14F-4D97-AF65-F5344CB8AC3E}">
        <p14:creationId xmlns:p14="http://schemas.microsoft.com/office/powerpoint/2010/main" val="39460445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nchorCtr="0"/>
          <a:lstStyle/>
          <a:p>
            <a:pPr algn="l" eaLnBrk="1" hangingPunct="1">
              <a:defRPr/>
            </a:pPr>
            <a:r>
              <a:rPr lang="en-GB" sz="3600" i="1" dirty="0" smtClean="0"/>
              <a:t>Microsoft</a:t>
            </a:r>
            <a:r>
              <a:rPr lang="lt-LT" sz="3600" i="1" smtClean="0"/>
              <a:t>/</a:t>
            </a:r>
            <a:r>
              <a:rPr lang="en-GB" sz="3600" i="1" dirty="0" smtClean="0"/>
              <a:t>Commission</a:t>
            </a:r>
            <a:r>
              <a:rPr lang="lt-LT" sz="3600" i="1" smtClean="0"/>
              <a:t> (</a:t>
            </a:r>
            <a:r>
              <a:rPr lang="en-GB" sz="3600" i="1" dirty="0" smtClean="0"/>
              <a:t>T-201/04</a:t>
            </a:r>
            <a:r>
              <a:rPr lang="lt-LT" sz="3600" i="1" smtClean="0"/>
              <a:t>)</a:t>
            </a:r>
            <a:r>
              <a:rPr lang="en-GB" sz="3600" i="1" dirty="0" smtClean="0"/>
              <a:t>, 2007</a:t>
            </a:r>
            <a:r>
              <a:rPr lang="lt-LT" sz="3600" i="1" smtClean="0"/>
              <a:t>/09/17 d. sprendimas</a:t>
            </a:r>
            <a:r>
              <a:rPr lang="lt-LT" sz="3600" smtClean="0"/>
              <a:t> (tęsinys)</a:t>
            </a:r>
            <a:endParaRPr lang="en-GB" sz="3600" dirty="0" smtClean="0"/>
          </a:p>
        </p:txBody>
      </p:sp>
      <p:sp>
        <p:nvSpPr>
          <p:cNvPr id="23555" name="Rectangle 3"/>
          <p:cNvSpPr>
            <a:spLocks noGrp="1" noChangeArrowheads="1"/>
          </p:cNvSpPr>
          <p:nvPr>
            <p:ph type="body" idx="4294967295"/>
          </p:nvPr>
        </p:nvSpPr>
        <p:spPr/>
        <p:txBody>
          <a:bodyPr/>
          <a:lstStyle/>
          <a:p>
            <a:pPr marL="0" indent="0" eaLnBrk="1" hangingPunct="1">
              <a:lnSpc>
                <a:spcPct val="80000"/>
              </a:lnSpc>
              <a:buNone/>
              <a:defRPr/>
            </a:pPr>
            <a:r>
              <a:rPr lang="lt-LT" sz="2400" dirty="0" smtClean="0"/>
              <a:t>Teismas nutarė, kad </a:t>
            </a:r>
            <a:r>
              <a:rPr lang="lt-LT" sz="2400" b="1" dirty="0" smtClean="0"/>
              <a:t>savininko atsisakymas suteikti licenciją naudotis savo intelektinės nuosavybės teise gali būti laikomas piktnaudžiavimu jo dominuojančia padėtimi rinkoje</a:t>
            </a:r>
            <a:r>
              <a:rPr lang="lt-LT" sz="2400" dirty="0" smtClean="0"/>
              <a:t>, kai </a:t>
            </a:r>
            <a:r>
              <a:rPr lang="en-GB" sz="2400" dirty="0" smtClean="0"/>
              <a:t>: </a:t>
            </a:r>
            <a:r>
              <a:rPr lang="lt-LT" sz="2400" dirty="0" smtClean="0"/>
              <a:t>1) toks atsisakymas liečia produktą, būtiną vykdyti ekonominę veiklą gretutinėje rinkoje</a:t>
            </a:r>
            <a:r>
              <a:rPr lang="en-GB" sz="2400" dirty="0" smtClean="0"/>
              <a:t>; </a:t>
            </a:r>
            <a:r>
              <a:rPr lang="lt-LT" sz="2400" dirty="0" smtClean="0"/>
              <a:t>2) toks atsisakymas gali pašalinti bet kokią veiksmingą konkurenciją tokioje rinkoje</a:t>
            </a:r>
            <a:r>
              <a:rPr lang="en-GB" sz="2400" dirty="0" smtClean="0"/>
              <a:t>; </a:t>
            </a:r>
            <a:r>
              <a:rPr lang="lt-LT" sz="2400" dirty="0" smtClean="0"/>
              <a:t>ir 3) tai neleidžia atsirasti naujam produktui, kuriam yra potenciali vartotojų paklausa</a:t>
            </a:r>
            <a:r>
              <a:rPr lang="en-GB" sz="2400" dirty="0" smtClean="0"/>
              <a:t>. </a:t>
            </a:r>
            <a:r>
              <a:rPr lang="lt-LT" sz="2400" dirty="0" smtClean="0"/>
              <a:t>Šioms sąlygoms esant atsisakymas suteikti licenciją yra piktnaudžiavimas dominuojančia padėtimi, nebent jis būtų objektyviai pateisintas (V.V.: Pavyzdžiui, nebent būtų įrodyta, kad licencijos suteikimas pašalintų paskatas daryti technines inovacijas, ir </a:t>
            </a:r>
            <a:r>
              <a:rPr lang="en-GB" sz="2400" dirty="0" smtClean="0"/>
              <a:t>pan.</a:t>
            </a:r>
            <a:r>
              <a:rPr lang="lt-LT" sz="2400" dirty="0" smtClean="0"/>
              <a:t>)</a:t>
            </a:r>
            <a:endParaRPr lang="en-GB" sz="2400" dirty="0" smtClean="0"/>
          </a:p>
        </p:txBody>
      </p:sp>
    </p:spTree>
    <p:extLst>
      <p:ext uri="{BB962C8B-B14F-4D97-AF65-F5344CB8AC3E}">
        <p14:creationId xmlns:p14="http://schemas.microsoft.com/office/powerpoint/2010/main" val="40711869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nchorCtr="0"/>
          <a:lstStyle/>
          <a:p>
            <a:pPr eaLnBrk="1" hangingPunct="1">
              <a:defRPr/>
            </a:pPr>
            <a:r>
              <a:rPr lang="en-GB" sz="3600" i="1" dirty="0" smtClean="0"/>
              <a:t>Microsoft</a:t>
            </a:r>
            <a:r>
              <a:rPr lang="lt-LT" sz="3600" i="1" dirty="0" smtClean="0"/>
              <a:t>/</a:t>
            </a:r>
            <a:r>
              <a:rPr lang="en-GB" sz="3600" i="1" dirty="0" smtClean="0"/>
              <a:t>Commission</a:t>
            </a:r>
            <a:r>
              <a:rPr lang="lt-LT" sz="3600" i="1" dirty="0" smtClean="0"/>
              <a:t> </a:t>
            </a:r>
            <a:r>
              <a:rPr lang="lt-LT" sz="3600" dirty="0" smtClean="0"/>
              <a:t>(tęsinys)</a:t>
            </a:r>
            <a:endParaRPr lang="en-GB" sz="3600" dirty="0" smtClean="0"/>
          </a:p>
        </p:txBody>
      </p:sp>
      <p:sp>
        <p:nvSpPr>
          <p:cNvPr id="24579" name="Rectangle 3"/>
          <p:cNvSpPr>
            <a:spLocks noGrp="1" noChangeArrowheads="1"/>
          </p:cNvSpPr>
          <p:nvPr>
            <p:ph type="body" idx="4294967295"/>
          </p:nvPr>
        </p:nvSpPr>
        <p:spPr/>
        <p:txBody>
          <a:bodyPr/>
          <a:lstStyle/>
          <a:p>
            <a:pPr eaLnBrk="1" hangingPunct="1">
              <a:lnSpc>
                <a:spcPct val="80000"/>
              </a:lnSpc>
              <a:buFont typeface="Wingdings" pitchFamily="2" charset="2"/>
              <a:buNone/>
              <a:defRPr/>
            </a:pPr>
            <a:r>
              <a:rPr lang="lt-LT" sz="2800" b="1" i="1" dirty="0" smtClean="0"/>
              <a:t>2. </a:t>
            </a:r>
            <a:r>
              <a:rPr lang="en-GB" sz="2800" b="1" i="1" dirty="0" smtClean="0"/>
              <a:t>Windows </a:t>
            </a:r>
            <a:r>
              <a:rPr lang="lt-LT" sz="2800" b="1" i="1" dirty="0" smtClean="0"/>
              <a:t>c</a:t>
            </a:r>
            <a:r>
              <a:rPr lang="en-GB" sz="2800" b="1" i="1" dirty="0" smtClean="0"/>
              <a:t>lient PC opera</a:t>
            </a:r>
            <a:r>
              <a:rPr lang="lt-LT" sz="2800" b="1" i="1" dirty="0" smtClean="0"/>
              <a:t>cinės sistemos sujungimas su </a:t>
            </a:r>
            <a:r>
              <a:rPr lang="en-GB" sz="2800" b="1" i="1" dirty="0" smtClean="0"/>
              <a:t>Windows Media Player</a:t>
            </a:r>
            <a:r>
              <a:rPr lang="lt-LT" sz="2800" b="1" i="1" dirty="0" smtClean="0"/>
              <a:t> (</a:t>
            </a:r>
            <a:r>
              <a:rPr lang="lt-LT" sz="2800" dirty="0" smtClean="0"/>
              <a:t>medijos leistuvė</a:t>
            </a:r>
            <a:r>
              <a:rPr lang="lt-LT" sz="2800" b="1" i="1" dirty="0" smtClean="0"/>
              <a:t>) į vieną parduodamą prekę</a:t>
            </a:r>
            <a:endParaRPr lang="en-GB" sz="2800" dirty="0" smtClean="0"/>
          </a:p>
          <a:p>
            <a:pPr eaLnBrk="1" hangingPunct="1">
              <a:lnSpc>
                <a:spcPct val="80000"/>
              </a:lnSpc>
              <a:buFont typeface="Wingdings" pitchFamily="2" charset="2"/>
              <a:buNone/>
              <a:defRPr/>
            </a:pPr>
            <a:r>
              <a:rPr lang="lt-LT" sz="2800" dirty="0" smtClean="0"/>
              <a:t>	Komisijos išvada, kad tokio pobūdžio sujungimas yra ES konkurencijos teisės pažeidimas yra teisinga kai: 1) įmonė turi dominuojančią padėtį produkto, prie kurio prijungiamas kitas produktas, rinkoje</a:t>
            </a:r>
            <a:r>
              <a:rPr lang="en-GB" sz="2800" dirty="0" smtClean="0"/>
              <a:t>; </a:t>
            </a:r>
            <a:r>
              <a:rPr lang="lt-LT" sz="2800" dirty="0" smtClean="0"/>
              <a:t>2) abu produktai yra skirtingi</a:t>
            </a:r>
            <a:r>
              <a:rPr lang="en-GB" sz="2800" dirty="0" smtClean="0"/>
              <a:t>, </a:t>
            </a:r>
            <a:r>
              <a:rPr lang="lt-LT" sz="2800" dirty="0" smtClean="0"/>
              <a:t>o ne vienas</a:t>
            </a:r>
            <a:r>
              <a:rPr lang="en-GB" sz="2800" dirty="0" smtClean="0"/>
              <a:t>; </a:t>
            </a:r>
            <a:r>
              <a:rPr lang="lt-LT" sz="2800" dirty="0" smtClean="0"/>
              <a:t>3) vartotojai neturi pasirinkimo įsigyti pirmojo produkto, nesujungto su antruoju</a:t>
            </a:r>
            <a:r>
              <a:rPr lang="en-GB" sz="2800" dirty="0" smtClean="0"/>
              <a:t>; </a:t>
            </a:r>
            <a:r>
              <a:rPr lang="lt-LT" sz="2800" dirty="0" smtClean="0"/>
              <a:t>ir 4) tokia praktika apriboja konkurenciją.</a:t>
            </a:r>
            <a:endParaRPr lang="en-GB" sz="2800" dirty="0" smtClean="0"/>
          </a:p>
        </p:txBody>
      </p:sp>
    </p:spTree>
    <p:extLst>
      <p:ext uri="{BB962C8B-B14F-4D97-AF65-F5344CB8AC3E}">
        <p14:creationId xmlns:p14="http://schemas.microsoft.com/office/powerpoint/2010/main" val="11144528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nchorCtr="0"/>
          <a:lstStyle/>
          <a:p>
            <a:pPr algn="l" eaLnBrk="1" hangingPunct="1"/>
            <a:r>
              <a:rPr lang="lt-LT" altLang="fr-FR" sz="2800" b="1" i="1" dirty="0" smtClean="0"/>
              <a:t/>
            </a:r>
            <a:br>
              <a:rPr lang="lt-LT" altLang="fr-FR" sz="2800" b="1" i="1" dirty="0" smtClean="0"/>
            </a:br>
            <a:r>
              <a:rPr lang="lt-LT" altLang="fr-FR" sz="2000" b="1" i="1" dirty="0" smtClean="0"/>
              <a:t>ESBT 2007-07-11 sprendimas </a:t>
            </a:r>
            <a:r>
              <a:rPr lang="lt-LT" altLang="fr-FR" sz="2000" b="1" i="1" dirty="0"/>
              <a:t>byloje </a:t>
            </a:r>
            <a:r>
              <a:rPr lang="lt-LT" altLang="fr-FR" sz="2000" b="1" i="1" dirty="0" smtClean="0"/>
              <a:t>T-351/03, Schneider Electric prieš Komisiją</a:t>
            </a:r>
            <a:r>
              <a:rPr lang="lt-LT" altLang="fr-FR" sz="2000" b="1" dirty="0" smtClean="0"/>
              <a:t>.  Žalos, </a:t>
            </a:r>
            <a:r>
              <a:rPr lang="lt-LT" altLang="fr-FR" sz="2000" b="1" dirty="0"/>
              <a:t>padarytos </a:t>
            </a:r>
            <a:r>
              <a:rPr lang="lt-LT" altLang="fr-FR" sz="2000" b="1" dirty="0" smtClean="0"/>
              <a:t>Bendrojo Teismo vėliau panaikintais </a:t>
            </a:r>
            <a:r>
              <a:rPr lang="lt-LT" altLang="fr-FR" sz="2000" b="1" dirty="0"/>
              <a:t>Komisijos sprendimais dėl </a:t>
            </a:r>
            <a:r>
              <a:rPr lang="lt-LT" altLang="fr-FR" sz="2000" b="1" dirty="0" smtClean="0"/>
              <a:t>įmonių Schneider </a:t>
            </a:r>
            <a:r>
              <a:rPr lang="lt-LT" altLang="fr-FR" sz="2000" b="1" dirty="0"/>
              <a:t>ir </a:t>
            </a:r>
            <a:r>
              <a:rPr lang="lt-LT" altLang="fr-FR" sz="2000" b="1" dirty="0" smtClean="0"/>
              <a:t>Legrand koncentracijos, atlyginimas</a:t>
            </a:r>
            <a:r>
              <a:rPr lang="lt-LT" altLang="fr-FR" sz="2000" dirty="0" smtClean="0"/>
              <a:t/>
            </a:r>
            <a:br>
              <a:rPr lang="lt-LT" altLang="fr-FR" sz="2000" dirty="0" smtClean="0"/>
            </a:br>
            <a:endParaRPr lang="en-GB" altLang="fr-FR" sz="2000" dirty="0" smtClean="0"/>
          </a:p>
        </p:txBody>
      </p:sp>
      <p:sp>
        <p:nvSpPr>
          <p:cNvPr id="26627" name="Rectangle 3"/>
          <p:cNvSpPr>
            <a:spLocks noGrp="1" noChangeArrowheads="1"/>
          </p:cNvSpPr>
          <p:nvPr>
            <p:ph type="body" idx="4294967295"/>
          </p:nvPr>
        </p:nvSpPr>
        <p:spPr/>
        <p:txBody>
          <a:bodyPr/>
          <a:lstStyle/>
          <a:p>
            <a:pPr eaLnBrk="1" hangingPunct="1">
              <a:buFont typeface="Wingdings" pitchFamily="2" charset="2"/>
              <a:buNone/>
            </a:pPr>
            <a:r>
              <a:rPr lang="lt-LT" altLang="fr-FR" dirty="0" smtClean="0"/>
              <a:t>   </a:t>
            </a:r>
            <a:r>
              <a:rPr lang="en-GB" altLang="fr-FR" dirty="0" smtClean="0"/>
              <a:t>T</a:t>
            </a:r>
            <a:r>
              <a:rPr lang="lt-LT" altLang="fr-FR" dirty="0" smtClean="0"/>
              <a:t>eismas nurodė, jog tam, kad kiltų Bendrijos nesutartinė (deliktinė) atsakomybė būtina sąlyga, jog Bendrijos institucija būtų įvykdžiusi neteisėtus veiksmus. Toks pažeidimas turi būti sunkus ir akivaizdus institucijos suteiktos vertinimo laisvės ribų nesilaikymas</a:t>
            </a:r>
            <a:r>
              <a:rPr lang="en-GB" altLang="fr-FR" b="1" dirty="0" smtClean="0"/>
              <a:t>.</a:t>
            </a:r>
            <a:r>
              <a:rPr lang="en-GB" altLang="fr-FR" dirty="0" smtClean="0"/>
              <a:t> </a:t>
            </a:r>
            <a:endParaRPr lang="lt-LT" altLang="fr-FR" dirty="0" smtClean="0"/>
          </a:p>
          <a:p>
            <a:pPr eaLnBrk="1" hangingPunct="1">
              <a:buFont typeface="Wingdings" pitchFamily="2" charset="2"/>
              <a:buNone/>
            </a:pPr>
            <a:endParaRPr lang="en-GB" altLang="fr-FR" dirty="0" smtClean="0"/>
          </a:p>
        </p:txBody>
      </p:sp>
    </p:spTree>
    <p:extLst>
      <p:ext uri="{BB962C8B-B14F-4D97-AF65-F5344CB8AC3E}">
        <p14:creationId xmlns:p14="http://schemas.microsoft.com/office/powerpoint/2010/main" val="1464672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Europos Žmogaus Teisių Teismas: kas gali iškelti bylą?</a:t>
            </a:r>
            <a:endParaRPr lang="fr-FR" dirty="0"/>
          </a:p>
        </p:txBody>
      </p:sp>
      <p:sp>
        <p:nvSpPr>
          <p:cNvPr id="3" name="Content Placeholder 2"/>
          <p:cNvSpPr>
            <a:spLocks noGrp="1"/>
          </p:cNvSpPr>
          <p:nvPr>
            <p:ph idx="1"/>
          </p:nvPr>
        </p:nvSpPr>
        <p:spPr/>
        <p:txBody>
          <a:bodyPr/>
          <a:lstStyle/>
          <a:p>
            <a:pPr marL="0" indent="0">
              <a:buNone/>
            </a:pPr>
            <a:r>
              <a:rPr lang="lt-LT" sz="2800" dirty="0"/>
              <a:t>33 STRAIPSNIS Tarpvalstybinės bylos Kiekviena Aukštoji Susitariančioji Šalis gali kreiptis į Teismą dėl kiekvieno, jos manymu, kitos Aukštosios Susitariančios Šalies padaryto Konvencijos ir jos protokolų nuostatų pažeidimo. </a:t>
            </a:r>
          </a:p>
          <a:p>
            <a:pPr marL="0" indent="0">
              <a:buNone/>
            </a:pPr>
            <a:r>
              <a:rPr lang="lt-LT" sz="2800" dirty="0" smtClean="0"/>
              <a:t>34 </a:t>
            </a:r>
            <a:r>
              <a:rPr lang="lt-LT" sz="2800" dirty="0"/>
              <a:t>STRAIPSNIS Individualios peticijos Kiekvienas fizinis asmuo, nevyriausybinės organizacijos ar grupės asmenų, teigiantys, kad jie yra vienos iš Aukštųjų Susitariančių Šalių padaryto Konvencijoje ir jos protokoluose įtvirtintų teisių pažeidimo auka, gali pateikti Teismui individualią peticiją</a:t>
            </a:r>
            <a:r>
              <a:rPr lang="lt-LT" sz="2800" dirty="0" smtClean="0"/>
              <a:t>.</a:t>
            </a:r>
            <a:r>
              <a:rPr lang="lt-LT" dirty="0" smtClean="0"/>
              <a:t> </a:t>
            </a:r>
            <a:endParaRPr lang="fr-FR" dirty="0"/>
          </a:p>
        </p:txBody>
      </p:sp>
    </p:spTree>
    <p:extLst>
      <p:ext uri="{BB962C8B-B14F-4D97-AF65-F5344CB8AC3E}">
        <p14:creationId xmlns:p14="http://schemas.microsoft.com/office/powerpoint/2010/main" val="29221350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nchorCtr="0"/>
          <a:lstStyle/>
          <a:p>
            <a:pPr eaLnBrk="1" hangingPunct="1">
              <a:defRPr/>
            </a:pPr>
            <a:r>
              <a:rPr lang="en-GB" sz="3600" dirty="0" smtClean="0"/>
              <a:t/>
            </a:r>
            <a:br>
              <a:rPr lang="en-GB" sz="3600" dirty="0" smtClean="0"/>
            </a:br>
            <a:r>
              <a:rPr lang="en-GB" sz="3600" dirty="0" smtClean="0"/>
              <a:t/>
            </a:r>
            <a:br>
              <a:rPr lang="en-GB" sz="3600" dirty="0" smtClean="0"/>
            </a:br>
            <a:r>
              <a:rPr lang="lt-LT" sz="3600" dirty="0" smtClean="0"/>
              <a:t>ESBT 2007-07-11 d. sprendimas byloje </a:t>
            </a:r>
            <a:r>
              <a:rPr lang="lt-LT" sz="3600" i="1" dirty="0" smtClean="0"/>
              <a:t>T-170/06, Alrosa prieš Komisiją</a:t>
            </a:r>
            <a:r>
              <a:rPr lang="en-GB" sz="4000" dirty="0" smtClean="0"/>
              <a:t/>
            </a:r>
            <a:br>
              <a:rPr lang="en-GB" sz="4000" dirty="0" smtClean="0"/>
            </a:br>
            <a:r>
              <a:rPr lang="en-GB" sz="4000" i="1" dirty="0" smtClean="0"/>
              <a:t> </a:t>
            </a:r>
            <a:r>
              <a:rPr lang="en-GB" sz="4000" dirty="0" smtClean="0"/>
              <a:t/>
            </a:r>
            <a:br>
              <a:rPr lang="en-GB" sz="4000" dirty="0" smtClean="0"/>
            </a:br>
            <a:endParaRPr lang="en-GB" sz="4000" dirty="0" smtClean="0"/>
          </a:p>
        </p:txBody>
      </p:sp>
      <p:sp>
        <p:nvSpPr>
          <p:cNvPr id="28675" name="Rectangle 3"/>
          <p:cNvSpPr>
            <a:spLocks noGrp="1" noChangeArrowheads="1"/>
          </p:cNvSpPr>
          <p:nvPr>
            <p:ph type="body" idx="4294967295"/>
          </p:nvPr>
        </p:nvSpPr>
        <p:spPr/>
        <p:txBody>
          <a:bodyPr/>
          <a:lstStyle/>
          <a:p>
            <a:pPr eaLnBrk="1" hangingPunct="1">
              <a:lnSpc>
                <a:spcPct val="80000"/>
              </a:lnSpc>
              <a:buFont typeface="Wingdings" pitchFamily="2" charset="2"/>
              <a:buNone/>
            </a:pPr>
            <a:r>
              <a:rPr lang="lt-LT" altLang="fr-FR" sz="1600" dirty="0" smtClean="0"/>
              <a:t>    </a:t>
            </a:r>
          </a:p>
          <a:p>
            <a:pPr eaLnBrk="1" hangingPunct="1">
              <a:lnSpc>
                <a:spcPct val="80000"/>
              </a:lnSpc>
              <a:buFont typeface="Wingdings" pitchFamily="2" charset="2"/>
              <a:buNone/>
            </a:pPr>
            <a:r>
              <a:rPr lang="lt-LT" altLang="fr-FR" sz="2400" dirty="0" smtClean="0"/>
              <a:t>    </a:t>
            </a:r>
            <a:r>
              <a:rPr lang="en-GB" altLang="fr-FR" sz="2400" dirty="0" smtClean="0"/>
              <a:t>2002 m. </a:t>
            </a:r>
            <a:r>
              <a:rPr lang="en-GB" altLang="fr-FR" sz="2400" dirty="0" err="1" smtClean="0"/>
              <a:t>Alrosa</a:t>
            </a:r>
            <a:r>
              <a:rPr lang="en-GB" altLang="fr-FR" sz="2400" dirty="0" smtClean="0"/>
              <a:t> Company Ltd. (</a:t>
            </a:r>
            <a:r>
              <a:rPr lang="en-GB" altLang="fr-FR" sz="2400" dirty="0" err="1" smtClean="0"/>
              <a:t>Rusija</a:t>
            </a:r>
            <a:r>
              <a:rPr lang="en-GB" altLang="fr-FR" sz="2400" dirty="0" smtClean="0"/>
              <a:t>) </a:t>
            </a:r>
            <a:r>
              <a:rPr lang="en-GB" altLang="fr-FR" sz="2400" dirty="0" err="1" smtClean="0"/>
              <a:t>ir</a:t>
            </a:r>
            <a:r>
              <a:rPr lang="en-GB" altLang="fr-FR" sz="2400" dirty="0" smtClean="0"/>
              <a:t> </a:t>
            </a:r>
            <a:r>
              <a:rPr lang="fr-BE" altLang="fr-FR" sz="2400" dirty="0" smtClean="0"/>
              <a:t>De </a:t>
            </a:r>
            <a:r>
              <a:rPr lang="fr-BE" altLang="fr-FR" sz="2400" dirty="0" err="1" smtClean="0"/>
              <a:t>Beers</a:t>
            </a:r>
            <a:r>
              <a:rPr lang="lt-LT" altLang="fr-FR" sz="2400" dirty="0" smtClean="0"/>
              <a:t> </a:t>
            </a:r>
            <a:r>
              <a:rPr lang="fr-BE" altLang="fr-FR" sz="2400" dirty="0" smtClean="0"/>
              <a:t>(</a:t>
            </a:r>
            <a:r>
              <a:rPr lang="lt-LT" altLang="fr-FR" sz="2400" dirty="0" smtClean="0"/>
              <a:t>įsteigta pagal Liuksemburgo teisę įmonė)</a:t>
            </a:r>
            <a:r>
              <a:rPr lang="en-US" altLang="fr-FR" sz="2400" dirty="0" smtClean="0">
                <a:cs typeface="Arial" pitchFamily="34" charset="0"/>
              </a:rPr>
              <a:t>*</a:t>
            </a:r>
            <a:r>
              <a:rPr lang="fr-BE" altLang="fr-FR" sz="2400" dirty="0" smtClean="0"/>
              <a:t> </a:t>
            </a:r>
            <a:r>
              <a:rPr lang="lt-LT" altLang="fr-FR" sz="2400" dirty="0" smtClean="0"/>
              <a:t>pranešė Komisijai apie komercinį susitarimą, kuriuo Alrosa įsipareigojo 5 metus teikti De Beers neperdirbtus deimantus </a:t>
            </a:r>
            <a:r>
              <a:rPr lang="fr-BE" altLang="fr-FR" sz="2400" dirty="0" smtClean="0"/>
              <a:t>800</a:t>
            </a:r>
            <a:r>
              <a:rPr lang="lt-LT" altLang="fr-FR" sz="2400" dirty="0" smtClean="0"/>
              <a:t> mln.</a:t>
            </a:r>
            <a:r>
              <a:rPr lang="fr-BE" altLang="fr-FR" sz="2400" dirty="0" smtClean="0"/>
              <a:t> USD </a:t>
            </a:r>
            <a:r>
              <a:rPr lang="lt-LT" altLang="fr-FR" sz="2400" dirty="0" smtClean="0"/>
              <a:t>sumai kasmet. Komisijos pradėto tyrimo metu De Beers 2006 m. pateikė vienašalį pasiūlymą nutraukti visus pirkimus iš Alrosa nuo </a:t>
            </a:r>
            <a:r>
              <a:rPr lang="fr-BE" altLang="fr-FR" sz="2400" dirty="0" smtClean="0"/>
              <a:t>2009</a:t>
            </a:r>
            <a:r>
              <a:rPr lang="lt-LT" altLang="fr-FR" sz="2400" dirty="0" smtClean="0"/>
              <a:t> m.</a:t>
            </a:r>
            <a:r>
              <a:rPr lang="fr-BE" altLang="fr-FR" sz="2400" dirty="0" smtClean="0"/>
              <a:t>, </a:t>
            </a:r>
            <a:r>
              <a:rPr lang="lt-LT" altLang="fr-FR" sz="2400" dirty="0" smtClean="0"/>
              <a:t>o prieš tai, nuo </a:t>
            </a:r>
            <a:r>
              <a:rPr lang="fr-BE" altLang="fr-FR" sz="2400" dirty="0" smtClean="0"/>
              <a:t>2006 </a:t>
            </a:r>
            <a:r>
              <a:rPr lang="lt-LT" altLang="fr-FR" sz="2400" dirty="0" smtClean="0"/>
              <a:t>iki</a:t>
            </a:r>
            <a:r>
              <a:rPr lang="fr-BE" altLang="fr-FR" sz="2400" dirty="0" smtClean="0"/>
              <a:t> 2008</a:t>
            </a:r>
            <a:r>
              <a:rPr lang="lt-LT" altLang="fr-FR" sz="2400" dirty="0" smtClean="0"/>
              <a:t>, juos palaipsniui mažinti</a:t>
            </a:r>
            <a:r>
              <a:rPr lang="fr-BE" altLang="fr-FR" sz="2400" dirty="0" smtClean="0"/>
              <a:t>. </a:t>
            </a:r>
            <a:r>
              <a:rPr lang="lt-LT" altLang="fr-FR" sz="2400" dirty="0" smtClean="0"/>
              <a:t>2006.02.22 d. Komisija priėmė sprendimą, kuriuo padarė įpareigojančiu šį vienašalį pasiūlymą. </a:t>
            </a:r>
          </a:p>
          <a:p>
            <a:pPr eaLnBrk="1" hangingPunct="1">
              <a:lnSpc>
                <a:spcPct val="80000"/>
              </a:lnSpc>
              <a:buFont typeface="Wingdings" pitchFamily="2" charset="2"/>
              <a:buNone/>
            </a:pPr>
            <a:endParaRPr lang="lt-LT" altLang="fr-FR" sz="1800" dirty="0" smtClean="0"/>
          </a:p>
          <a:p>
            <a:pPr eaLnBrk="1" hangingPunct="1">
              <a:lnSpc>
                <a:spcPct val="80000"/>
              </a:lnSpc>
              <a:buFont typeface="Wingdings" pitchFamily="2" charset="2"/>
              <a:buNone/>
            </a:pPr>
            <a:r>
              <a:rPr lang="en-US" altLang="fr-FR" sz="1800" b="1" i="1" dirty="0" smtClean="0">
                <a:cs typeface="Arial" pitchFamily="34" charset="0"/>
              </a:rPr>
              <a:t>*</a:t>
            </a:r>
            <a:r>
              <a:rPr lang="lt-LT" altLang="fr-FR" sz="1800" b="1" i="1" dirty="0" smtClean="0">
                <a:cs typeface="Arial" pitchFamily="34" charset="0"/>
              </a:rPr>
              <a:t>Alrosa – didžiausias Rusijos, o De Beers – pasaulio deimantų išgavėjai ir tiekėjai.</a:t>
            </a:r>
            <a:endParaRPr lang="en-US" altLang="fr-FR" sz="1800" b="1" i="1" dirty="0" smtClean="0">
              <a:cs typeface="Arial" pitchFamily="34" charset="0"/>
            </a:endParaRPr>
          </a:p>
        </p:txBody>
      </p:sp>
    </p:spTree>
    <p:extLst>
      <p:ext uri="{BB962C8B-B14F-4D97-AF65-F5344CB8AC3E}">
        <p14:creationId xmlns:p14="http://schemas.microsoft.com/office/powerpoint/2010/main" val="196032953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nchorCtr="0"/>
          <a:lstStyle/>
          <a:p>
            <a:pPr eaLnBrk="1" hangingPunct="1"/>
            <a:r>
              <a:rPr lang="lt-LT" sz="3600" i="1" dirty="0">
                <a:solidFill>
                  <a:srgbClr val="000000"/>
                </a:solidFill>
              </a:rPr>
              <a:t>T-170/06, Alrosa prieš </a:t>
            </a:r>
            <a:r>
              <a:rPr lang="lt-LT" sz="3600" i="1" dirty="0" smtClean="0">
                <a:solidFill>
                  <a:srgbClr val="000000"/>
                </a:solidFill>
              </a:rPr>
              <a:t>Komisiją (tęsinys)</a:t>
            </a:r>
            <a:endParaRPr lang="en-GB" altLang="fr-FR" sz="4000" dirty="0" smtClean="0"/>
          </a:p>
        </p:txBody>
      </p:sp>
      <p:sp>
        <p:nvSpPr>
          <p:cNvPr id="29699" name="Rectangle 3"/>
          <p:cNvSpPr>
            <a:spLocks noGrp="1" noChangeArrowheads="1"/>
          </p:cNvSpPr>
          <p:nvPr>
            <p:ph type="body" idx="4294967295"/>
          </p:nvPr>
        </p:nvSpPr>
        <p:spPr/>
        <p:txBody>
          <a:bodyPr/>
          <a:lstStyle/>
          <a:p>
            <a:pPr marL="0" indent="0" eaLnBrk="1" hangingPunct="1">
              <a:lnSpc>
                <a:spcPct val="90000"/>
              </a:lnSpc>
              <a:buNone/>
              <a:defRPr/>
            </a:pPr>
            <a:r>
              <a:rPr lang="lt-LT" sz="2800" b="1" dirty="0" smtClean="0"/>
              <a:t>Šalių sutartinės laisvės (laisvės užsiimti verslu) neproporcingas ribojimas. </a:t>
            </a:r>
            <a:r>
              <a:rPr lang="lt-LT" sz="2800" dirty="0" smtClean="0"/>
              <a:t>ESBT nustatė, kad toks visiškas komercinių ryšių draudimas nuo 2009 m. yra akivaizdžiai neproporcingas. Tik išimtinės aplinkybės, pavyzdžiui, kolektyvinė dominuojanti padėtis, pateisintų šalių sutartinės laisvės panaikinimą. Tačiau čia Komisija pagrindė sprendimą vien tik De Beers dominuojančia padėtimi. Be to, Komisija patvirtino De Beers vienašalius įsipareigojimus nesiūlydama šalių sutartinei laisvei palankesnių alternatyvų. </a:t>
            </a:r>
            <a:endParaRPr lang="en-GB" sz="2800" dirty="0" smtClean="0"/>
          </a:p>
        </p:txBody>
      </p:sp>
    </p:spTree>
    <p:extLst>
      <p:ext uri="{BB962C8B-B14F-4D97-AF65-F5344CB8AC3E}">
        <p14:creationId xmlns:p14="http://schemas.microsoft.com/office/powerpoint/2010/main" val="24290790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600" dirty="0" smtClean="0"/>
              <a:t>ESTT sprendimas apeliacinėje b</a:t>
            </a:r>
            <a:r>
              <a:rPr lang="fr-FR" sz="3600" dirty="0" err="1" smtClean="0"/>
              <a:t>yloje</a:t>
            </a:r>
            <a:r>
              <a:rPr lang="fr-FR" sz="3600" dirty="0" smtClean="0"/>
              <a:t> </a:t>
            </a:r>
            <a:r>
              <a:rPr lang="fr-FR" sz="3600" dirty="0"/>
              <a:t>C‑441/07 </a:t>
            </a:r>
            <a:r>
              <a:rPr lang="fr-FR" sz="3600" dirty="0" smtClean="0"/>
              <a:t>P</a:t>
            </a:r>
            <a:r>
              <a:rPr lang="lt-LT" sz="3600" dirty="0" smtClean="0"/>
              <a:t>, Komisija prieš Alrosa</a:t>
            </a:r>
            <a:endParaRPr lang="fr-FR" sz="3600" dirty="0"/>
          </a:p>
        </p:txBody>
      </p:sp>
      <p:sp>
        <p:nvSpPr>
          <p:cNvPr id="3" name="Content Placeholder 2"/>
          <p:cNvSpPr>
            <a:spLocks noGrp="1"/>
          </p:cNvSpPr>
          <p:nvPr>
            <p:ph idx="1"/>
          </p:nvPr>
        </p:nvSpPr>
        <p:spPr/>
        <p:txBody>
          <a:bodyPr/>
          <a:lstStyle/>
          <a:p>
            <a:pPr marL="0" indent="0">
              <a:buNone/>
            </a:pPr>
            <a:r>
              <a:rPr lang="lt-LT" sz="2800" dirty="0" smtClean="0"/>
              <a:t>ESTT panaikino BT sprendimą nurodydamas, kad nustatyti įsipareigojimai atitinka konkurencijos taisyklėms ir todėl yra proporcingi:</a:t>
            </a:r>
          </a:p>
          <a:p>
            <a:pPr marL="0" indent="0">
              <a:buNone/>
            </a:pPr>
            <a:r>
              <a:rPr lang="lt-LT" sz="2800" dirty="0" smtClean="0"/>
              <a:t>„48      </a:t>
            </a:r>
            <a:r>
              <a:rPr lang="lt-LT" sz="2800" dirty="0"/>
              <a:t>Įsipareigojimus pagal Reglamento Nr. 1/2003 9 straipsnį siūlančios įmonės sąmoningai sutinka su tuo, kad jų nuolaidos gali būti didesnės nei tai, ką atlikusi visapusišką tyrimą Komisija galėtų joms nustatyti pagal šio reglamento 7 straipsnį priimtu sprendimu. Tačiau nutraukus tokių įmonių atžvilgiu pradėtą procedūrą dėl pažeidimo, jos gali išvengti konkurencijos taisyklių pažeidimo konstatavimo bei galbūt gresiančios baudos</a:t>
            </a:r>
            <a:r>
              <a:rPr lang="lt-LT" sz="2800" dirty="0" smtClean="0"/>
              <a:t>.“</a:t>
            </a:r>
            <a:endParaRPr lang="fr-FR" sz="2800" dirty="0"/>
          </a:p>
        </p:txBody>
      </p:sp>
    </p:spTree>
    <p:extLst>
      <p:ext uri="{BB962C8B-B14F-4D97-AF65-F5344CB8AC3E}">
        <p14:creationId xmlns:p14="http://schemas.microsoft.com/office/powerpoint/2010/main" val="322177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3200" dirty="0" smtClean="0"/>
              <a:t>Pareiškimas į EŽTT turi būti pateiktas per 6 mėnesius nuo nacionalinio teismo </a:t>
            </a:r>
            <a:r>
              <a:rPr lang="lt-LT" sz="3200" dirty="0"/>
              <a:t>galutinio sprendimo </a:t>
            </a:r>
            <a:endParaRPr lang="fr-FR" sz="3200" dirty="0"/>
          </a:p>
        </p:txBody>
      </p:sp>
      <p:sp>
        <p:nvSpPr>
          <p:cNvPr id="3" name="Content Placeholder 2"/>
          <p:cNvSpPr>
            <a:spLocks noGrp="1"/>
          </p:cNvSpPr>
          <p:nvPr>
            <p:ph idx="1"/>
          </p:nvPr>
        </p:nvSpPr>
        <p:spPr/>
        <p:txBody>
          <a:bodyPr/>
          <a:lstStyle/>
          <a:p>
            <a:pPr marL="0" indent="0">
              <a:buNone/>
            </a:pPr>
            <a:r>
              <a:rPr lang="lt-LT" dirty="0"/>
              <a:t>35 </a:t>
            </a:r>
            <a:r>
              <a:rPr lang="lt-LT" dirty="0" smtClean="0"/>
              <a:t>STRAIPSNIS </a:t>
            </a:r>
            <a:r>
              <a:rPr lang="lt-LT" dirty="0"/>
              <a:t>Priimtinumo sąlygos </a:t>
            </a:r>
            <a:endParaRPr lang="lt-LT" dirty="0" smtClean="0"/>
          </a:p>
          <a:p>
            <a:pPr marL="0" indent="0">
              <a:buNone/>
            </a:pPr>
            <a:r>
              <a:rPr lang="lt-LT" dirty="0" smtClean="0"/>
              <a:t>1</a:t>
            </a:r>
            <a:r>
              <a:rPr lang="lt-LT" dirty="0"/>
              <a:t>.  Teismas gali priimti bylą nagrinėti tik po to, kai pagal visuotinai pripažintus tarptautinės teisės principus buvo panaudotos visos valstybės vidaus teisinės gynybos priemonės, ir ne vėliau kaip per šešis mėnesius nuo tos dienos, kai buvo priimtas galutinis </a:t>
            </a:r>
            <a:r>
              <a:rPr lang="lt-LT" dirty="0" smtClean="0"/>
              <a:t>sprendimas.</a:t>
            </a:r>
            <a:endParaRPr lang="fr-FR" dirty="0"/>
          </a:p>
        </p:txBody>
      </p:sp>
    </p:spTree>
    <p:extLst>
      <p:ext uri="{BB962C8B-B14F-4D97-AF65-F5344CB8AC3E}">
        <p14:creationId xmlns:p14="http://schemas.microsoft.com/office/powerpoint/2010/main" val="4212899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z="2800" dirty="0" smtClean="0"/>
              <a:t>Teisės, kurias garantuoja Europos žmogaus teisių konvencija ir jos protokolai. Reikšmingiausios verslo apsaugai teisės ESTT praktikoje</a:t>
            </a:r>
            <a:endParaRPr lang="fr-FR" sz="2800" dirty="0"/>
          </a:p>
        </p:txBody>
      </p:sp>
      <p:sp>
        <p:nvSpPr>
          <p:cNvPr id="3" name="Content Placeholder 2"/>
          <p:cNvSpPr>
            <a:spLocks noGrp="1"/>
          </p:cNvSpPr>
          <p:nvPr>
            <p:ph idx="1"/>
          </p:nvPr>
        </p:nvSpPr>
        <p:spPr/>
        <p:txBody>
          <a:bodyPr/>
          <a:lstStyle/>
          <a:p>
            <a:pPr marL="0" indent="0">
              <a:buNone/>
            </a:pPr>
            <a:r>
              <a:rPr lang="lt-LT" sz="2200" dirty="0"/>
              <a:t>T</a:t>
            </a:r>
            <a:r>
              <a:rPr lang="lt-LT" sz="2200" dirty="0" smtClean="0"/>
              <a:t>eisė į gyvybę, mirties bausmės panaikinimas. Kankinimų, vergijos ir priverčiamojo darbo draudimas.</a:t>
            </a:r>
          </a:p>
          <a:p>
            <a:pPr marL="0" indent="0">
              <a:buNone/>
            </a:pPr>
            <a:r>
              <a:rPr lang="lt-LT" sz="2200" dirty="0" smtClean="0"/>
              <a:t>Teisė į laisvę. </a:t>
            </a:r>
            <a:r>
              <a:rPr lang="lt-LT" sz="2200" u="sng" dirty="0" smtClean="0"/>
              <a:t>Teisė </a:t>
            </a:r>
            <a:r>
              <a:rPr lang="lt-LT" sz="2200" u="sng" dirty="0"/>
              <a:t>į teisingą bylos nagrinėjimą</a:t>
            </a:r>
            <a:r>
              <a:rPr lang="lt-LT" sz="2200" dirty="0"/>
              <a:t>. </a:t>
            </a:r>
            <a:r>
              <a:rPr lang="lt-LT" sz="2200" u="sng" dirty="0"/>
              <a:t>Teisė į veiksmingą teisinės gynybos </a:t>
            </a:r>
            <a:r>
              <a:rPr lang="lt-LT" sz="2200" u="sng" dirty="0" smtClean="0"/>
              <a:t>priemonę</a:t>
            </a:r>
            <a:r>
              <a:rPr lang="lt-LT" sz="2200" dirty="0"/>
              <a:t>. Teisė apskųsti nuosprendį, </a:t>
            </a:r>
            <a:r>
              <a:rPr lang="lt-LT" sz="2200" dirty="0" smtClean="0"/>
              <a:t>teisė į žalos atlyginimą </a:t>
            </a:r>
            <a:r>
              <a:rPr lang="lt-LT" sz="2200" dirty="0"/>
              <a:t>dėl klaidingo </a:t>
            </a:r>
            <a:r>
              <a:rPr lang="lt-LT" sz="2200" dirty="0" smtClean="0"/>
              <a:t>nuosprendžio. </a:t>
            </a:r>
            <a:r>
              <a:rPr lang="lt-LT" sz="2200" u="sng" dirty="0"/>
              <a:t>B</a:t>
            </a:r>
            <a:r>
              <a:rPr lang="lt-LT" sz="2200" u="sng" dirty="0" smtClean="0"/>
              <a:t>audžiamojo </a:t>
            </a:r>
            <a:r>
              <a:rPr lang="lt-LT" sz="2200" u="sng" dirty="0"/>
              <a:t>įstatymo negaliojimas </a:t>
            </a:r>
            <a:r>
              <a:rPr lang="lt-LT" sz="2200" u="sng" dirty="0" smtClean="0"/>
              <a:t>atgal</a:t>
            </a:r>
            <a:r>
              <a:rPr lang="lt-LT" sz="2200" dirty="0" smtClean="0"/>
              <a:t>. </a:t>
            </a:r>
            <a:r>
              <a:rPr lang="lt-LT" sz="2200" u="sng" dirty="0"/>
              <a:t>D</a:t>
            </a:r>
            <a:r>
              <a:rPr lang="lt-LT" sz="2200" u="sng" dirty="0" smtClean="0"/>
              <a:t>raudimas </a:t>
            </a:r>
            <a:r>
              <a:rPr lang="lt-LT" sz="2200" u="sng" dirty="0"/>
              <a:t>dukart </a:t>
            </a:r>
            <a:r>
              <a:rPr lang="lt-LT" sz="2200" u="sng" dirty="0" smtClean="0"/>
              <a:t>teisti </a:t>
            </a:r>
            <a:r>
              <a:rPr lang="lt-LT" sz="2200" u="sng" dirty="0"/>
              <a:t>ar </a:t>
            </a:r>
            <a:r>
              <a:rPr lang="lt-LT" sz="2200" u="sng" dirty="0" smtClean="0"/>
              <a:t>bausti </a:t>
            </a:r>
            <a:r>
              <a:rPr lang="lt-LT" sz="2200" u="sng" dirty="0"/>
              <a:t>už tą patį </a:t>
            </a:r>
            <a:r>
              <a:rPr lang="lt-LT" sz="2200" u="sng" dirty="0" smtClean="0"/>
              <a:t>nusikaltimą</a:t>
            </a:r>
            <a:r>
              <a:rPr lang="lt-LT" sz="2200" dirty="0" smtClean="0"/>
              <a:t>.  </a:t>
            </a:r>
            <a:r>
              <a:rPr lang="lt-LT" sz="2200" u="sng" dirty="0" smtClean="0"/>
              <a:t>Asmeninio </a:t>
            </a:r>
            <a:r>
              <a:rPr lang="lt-LT" sz="2200" u="sng" dirty="0"/>
              <a:t>ir </a:t>
            </a:r>
            <a:r>
              <a:rPr lang="lt-LT" sz="2200" u="sng" dirty="0" smtClean="0"/>
              <a:t>šeimos gyvenimo, </a:t>
            </a:r>
            <a:r>
              <a:rPr lang="lt-LT" sz="2200" u="sng" dirty="0"/>
              <a:t>buto </a:t>
            </a:r>
            <a:r>
              <a:rPr lang="lt-LT" sz="2200" u="sng" dirty="0" smtClean="0"/>
              <a:t>neliečiamybės ir susirašinėjimo </a:t>
            </a:r>
            <a:r>
              <a:rPr lang="lt-LT" sz="2200" u="sng" dirty="0"/>
              <a:t>slaptumo apsauga</a:t>
            </a:r>
            <a:r>
              <a:rPr lang="lt-LT" sz="2200" dirty="0"/>
              <a:t>. </a:t>
            </a:r>
            <a:r>
              <a:rPr lang="lt-LT" sz="2200" dirty="0" smtClean="0"/>
              <a:t>Teisė į santuoką, sutuoktinių lygiateisiškumas. Tėvų teisė </a:t>
            </a:r>
            <a:r>
              <a:rPr lang="lt-LT" sz="2200" dirty="0"/>
              <a:t>parinkti </a:t>
            </a:r>
            <a:r>
              <a:rPr lang="lt-LT" sz="2200" dirty="0" smtClean="0"/>
              <a:t>vaikų </a:t>
            </a:r>
            <a:r>
              <a:rPr lang="lt-LT" sz="2200" dirty="0"/>
              <a:t>švietimą pagal savo religinius ir filosofinius įsitikinimus</a:t>
            </a:r>
            <a:r>
              <a:rPr lang="lt-LT" sz="2200" dirty="0" smtClean="0"/>
              <a:t>. Teisė į mokslą. </a:t>
            </a:r>
            <a:r>
              <a:rPr lang="lt-LT" sz="2200" u="sng" dirty="0" smtClean="0"/>
              <a:t>Diskriminacijos draudimas</a:t>
            </a:r>
            <a:r>
              <a:rPr lang="lt-LT" sz="2200" dirty="0" smtClean="0"/>
              <a:t>. Minties</a:t>
            </a:r>
            <a:r>
              <a:rPr lang="lt-LT" sz="2200" dirty="0"/>
              <a:t>, sąžinės ir religijos laisvė. </a:t>
            </a:r>
            <a:r>
              <a:rPr lang="lt-LT" sz="2200" u="sng" dirty="0" smtClean="0"/>
              <a:t>Saviraiškos, susirinkimų ir asociacijos </a:t>
            </a:r>
            <a:r>
              <a:rPr lang="lt-LT" sz="2200" u="sng" dirty="0"/>
              <a:t>laisvės</a:t>
            </a:r>
            <a:r>
              <a:rPr lang="lt-LT" sz="2200" dirty="0"/>
              <a:t>. </a:t>
            </a:r>
            <a:r>
              <a:rPr lang="lt-LT" sz="2200" u="sng" dirty="0"/>
              <a:t>Teisė į nuosavybę</a:t>
            </a:r>
            <a:r>
              <a:rPr lang="lt-LT" sz="2200" dirty="0"/>
              <a:t>. Kilnojimosi laisvė ir garantijos prieš savavališką išsiuntimą iš šalies. </a:t>
            </a:r>
            <a:r>
              <a:rPr lang="lt-LT" sz="2200" dirty="0" smtClean="0"/>
              <a:t>Rinkimų laisvė.</a:t>
            </a:r>
            <a:endParaRPr lang="fr-FR" sz="2200" dirty="0"/>
          </a:p>
        </p:txBody>
      </p:sp>
    </p:spTree>
    <p:extLst>
      <p:ext uri="{BB962C8B-B14F-4D97-AF65-F5344CB8AC3E}">
        <p14:creationId xmlns:p14="http://schemas.microsoft.com/office/powerpoint/2010/main" val="4085162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t-LT" sz="3200" dirty="0"/>
              <a:t>EŽTT 2018 01 30 </a:t>
            </a:r>
            <a:r>
              <a:rPr lang="lt-LT" sz="3200" dirty="0" smtClean="0"/>
              <a:t>d. sprendimas byloje </a:t>
            </a:r>
            <a:r>
              <a:rPr lang="fr-FR" sz="3200" i="1" dirty="0" smtClean="0"/>
              <a:t>UAB </a:t>
            </a:r>
            <a:r>
              <a:rPr lang="fr-FR" sz="3200" i="1" dirty="0"/>
              <a:t>„</a:t>
            </a:r>
            <a:r>
              <a:rPr lang="fr-FR" sz="3200" i="1" dirty="0" err="1"/>
              <a:t>Sekmadienis</a:t>
            </a:r>
            <a:r>
              <a:rPr lang="fr-FR" sz="3200" i="1" dirty="0"/>
              <a:t>“ </a:t>
            </a:r>
            <a:r>
              <a:rPr lang="fr-FR" sz="3200" i="1" dirty="0" err="1"/>
              <a:t>prieš</a:t>
            </a:r>
            <a:r>
              <a:rPr lang="fr-FR" sz="3200" i="1" dirty="0"/>
              <a:t> </a:t>
            </a:r>
            <a:r>
              <a:rPr lang="fr-FR" sz="3200" i="1" dirty="0" err="1" smtClean="0"/>
              <a:t>Lietuvą</a:t>
            </a:r>
            <a:r>
              <a:rPr lang="lt-LT" sz="3200" i="1" dirty="0" smtClean="0"/>
              <a:t> </a:t>
            </a:r>
            <a:r>
              <a:rPr lang="lt-LT" sz="3200" dirty="0" smtClean="0"/>
              <a:t>(</a:t>
            </a:r>
            <a:r>
              <a:rPr lang="fr-FR" sz="3200" dirty="0" smtClean="0"/>
              <a:t>69317/14</a:t>
            </a:r>
            <a:r>
              <a:rPr lang="lt-LT" sz="3200" dirty="0" smtClean="0"/>
              <a:t>)</a:t>
            </a:r>
            <a:r>
              <a:rPr lang="fr-FR" sz="3200" dirty="0" smtClean="0"/>
              <a:t> </a:t>
            </a:r>
            <a:endParaRPr lang="fr-FR" sz="3200" dirty="0"/>
          </a:p>
        </p:txBody>
      </p:sp>
      <p:sp>
        <p:nvSpPr>
          <p:cNvPr id="3" name="Content Placeholder 2"/>
          <p:cNvSpPr>
            <a:spLocks noGrp="1"/>
          </p:cNvSpPr>
          <p:nvPr>
            <p:ph idx="1"/>
          </p:nvPr>
        </p:nvSpPr>
        <p:spPr/>
        <p:txBody>
          <a:bodyPr>
            <a:normAutofit fontScale="62500" lnSpcReduction="20000"/>
          </a:bodyPr>
          <a:lstStyle/>
          <a:p>
            <a:pPr marL="0" indent="0">
              <a:buNone/>
            </a:pPr>
            <a:r>
              <a:rPr lang="lt-LT" dirty="0" smtClean="0"/>
              <a:t>Reklaminiuose stenduose ir internetė bendrovė skleidė 3 reklamas, kuriose: 1) pavaizduotas </a:t>
            </a:r>
            <a:r>
              <a:rPr lang="lt-LT" dirty="0"/>
              <a:t>vaikinas ilgais plaukais, su plaukų raiščiu, aureole ir keletu tatuiruočių, vilkintis džinsus. Reklamos apačioje </a:t>
            </a:r>
            <a:r>
              <a:rPr lang="lt-LT" dirty="0" smtClean="0"/>
              <a:t>užrašyta </a:t>
            </a:r>
            <a:r>
              <a:rPr lang="lt-LT" dirty="0"/>
              <a:t>,,Jėzau, kokios tavo kelnės! </a:t>
            </a:r>
            <a:r>
              <a:rPr lang="lt-LT" dirty="0" smtClean="0"/>
              <a:t>“; 2) pavaizduota jauna </a:t>
            </a:r>
            <a:r>
              <a:rPr lang="lt-LT" dirty="0"/>
              <a:t>moteris, vilkinti balta suknele bei galvos apdangalu su baltomis ir raudonomis gėlėmis. Ji su aureole ir rankose laiko karoliukų verinį. Reklamos apačioje </a:t>
            </a:r>
            <a:r>
              <a:rPr lang="lt-LT" dirty="0" smtClean="0"/>
              <a:t>užrašyta </a:t>
            </a:r>
            <a:r>
              <a:rPr lang="lt-LT" dirty="0"/>
              <a:t>,,Marija brangi, kokia </a:t>
            </a:r>
            <a:r>
              <a:rPr lang="lt-LT" dirty="0" smtClean="0"/>
              <a:t>suknelė!“; 3) </a:t>
            </a:r>
            <a:r>
              <a:rPr lang="lt-LT" dirty="0"/>
              <a:t>pavaizduoti vyras ir moteris kartu, vilkintys tais pačiais drabužiais bei aksesuarais kaip ir pirmiau </a:t>
            </a:r>
            <a:r>
              <a:rPr lang="lt-LT" dirty="0" smtClean="0"/>
              <a:t>aprašytuose </a:t>
            </a:r>
            <a:r>
              <a:rPr lang="lt-LT" dirty="0"/>
              <a:t>vaizdiniuose. Vyras sedi atsilošęs, o moteris stovi prie jo, padejusi vieną ranką jam ant galvos, o kitą </a:t>
            </a:r>
            <a:r>
              <a:rPr lang="lt-LT" dirty="0" smtClean="0"/>
              <a:t> </a:t>
            </a:r>
            <a:r>
              <a:rPr lang="lt-LT" dirty="0"/>
              <a:t>ant peties. Vaizdinio apačioje užrašyta </a:t>
            </a:r>
            <a:r>
              <a:rPr lang="lt-LT" dirty="0" smtClean="0"/>
              <a:t>,,Jėzau Marija</a:t>
            </a:r>
            <a:r>
              <a:rPr lang="lt-LT" dirty="0"/>
              <a:t>, kuo čia apsirengę</a:t>
            </a:r>
            <a:r>
              <a:rPr lang="lt-LT" dirty="0" smtClean="0"/>
              <a:t>!" VVTAT nusprendė, kad reklama žeidžia tikinčiųjų jausmus, ją uždraudė ir skyrė bendrovei baudą, o administraciniai teismai atmetė bendrovės skundus. </a:t>
            </a:r>
            <a:endParaRPr lang="lt-LT" dirty="0"/>
          </a:p>
          <a:p>
            <a:pPr marL="0" indent="0">
              <a:buNone/>
            </a:pPr>
            <a:r>
              <a:rPr lang="lt-LT" dirty="0" smtClean="0"/>
              <a:t>EŽTT: nepagrįstas </a:t>
            </a:r>
            <a:r>
              <a:rPr lang="lt-LT" dirty="0"/>
              <a:t>reklamos ribojimas dėl jos prieštaravimo visuomenės moralei – Konvencijos 10 straipsnio (saviraiškos </a:t>
            </a:r>
            <a:r>
              <a:rPr lang="lt-LT" dirty="0" smtClean="0"/>
              <a:t>laisvės) </a:t>
            </a:r>
            <a:r>
              <a:rPr lang="lt-LT" dirty="0"/>
              <a:t>pažeidimas</a:t>
            </a:r>
            <a:r>
              <a:rPr lang="lt-LT" dirty="0" smtClean="0"/>
              <a:t>.  </a:t>
            </a:r>
            <a:endParaRPr lang="fr-FR" dirty="0"/>
          </a:p>
        </p:txBody>
      </p:sp>
    </p:spTree>
    <p:extLst>
      <p:ext uri="{BB962C8B-B14F-4D97-AF65-F5344CB8AC3E}">
        <p14:creationId xmlns:p14="http://schemas.microsoft.com/office/powerpoint/2010/main" val="319495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Pirmojo protokolo 1 straipsnis. Nuosavybės apsauga</a:t>
            </a:r>
            <a:endParaRPr lang="fr-FR" dirty="0"/>
          </a:p>
        </p:txBody>
      </p:sp>
      <p:sp>
        <p:nvSpPr>
          <p:cNvPr id="3" name="Content Placeholder 2"/>
          <p:cNvSpPr>
            <a:spLocks noGrp="1"/>
          </p:cNvSpPr>
          <p:nvPr>
            <p:ph idx="1"/>
          </p:nvPr>
        </p:nvSpPr>
        <p:spPr/>
        <p:txBody>
          <a:bodyPr>
            <a:normAutofit fontScale="85000" lnSpcReduction="20000"/>
          </a:bodyPr>
          <a:lstStyle/>
          <a:p>
            <a:pPr marL="0" indent="0">
              <a:buNone/>
            </a:pPr>
            <a:r>
              <a:rPr lang="lt-LT" dirty="0" smtClean="0"/>
              <a:t>	Kiekvienas </a:t>
            </a:r>
            <a:r>
              <a:rPr lang="lt-LT" dirty="0"/>
              <a:t>fizinis ar juridinis asmuo turi teisę netrukdomas naudotis savo nuosavybe. Iš niekieno negali būti atimta jo nuosavybė, išskyrus tuos atvejus, kai tai yra būtina visuomenės interesams ir tiktai įstatymo numatytomis sąlygomis bei vadovaujantis bendraisiais tarptautinės teisės principais. </a:t>
            </a:r>
            <a:endParaRPr lang="lt-LT" dirty="0" smtClean="0"/>
          </a:p>
          <a:p>
            <a:pPr marL="0" indent="0">
              <a:buNone/>
            </a:pPr>
            <a:r>
              <a:rPr lang="lt-LT" dirty="0"/>
              <a:t>	</a:t>
            </a:r>
            <a:r>
              <a:rPr lang="lt-LT" dirty="0" smtClean="0"/>
              <a:t>Tačiau </a:t>
            </a:r>
            <a:r>
              <a:rPr lang="lt-LT" dirty="0"/>
              <a:t>ankstesnės nuostatos jokiu būdu neriboja valstybės teisės taikyti tokius įstatymus, kokie, jos manymu, jai reikalingi, kad galėtų </a:t>
            </a:r>
            <a:r>
              <a:rPr lang="lt-LT" dirty="0" smtClean="0"/>
              <a:t>kontroliuoti </a:t>
            </a:r>
            <a:r>
              <a:rPr lang="lt-LT" dirty="0"/>
              <a:t>nuosavybės naudojimą atsižvelgdama į bendrąjį interesą arba, kad garantuotų mokesčių, kitų rinkliavų ar baudų mokėjimą. </a:t>
            </a:r>
            <a:endParaRPr lang="fr-FR" dirty="0"/>
          </a:p>
        </p:txBody>
      </p:sp>
    </p:spTree>
    <p:extLst>
      <p:ext uri="{BB962C8B-B14F-4D97-AF65-F5344CB8AC3E}">
        <p14:creationId xmlns:p14="http://schemas.microsoft.com/office/powerpoint/2010/main" val="2337687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sz="3600" dirty="0" smtClean="0"/>
              <a:t>Nepagrįstai uždelstas mokėsčių grąžinimas -  nuosavybės teisės pažeidimas pagal Pirmojo Protokolo 1 str. </a:t>
            </a:r>
            <a:r>
              <a:rPr lang="lt-LT" dirty="0" smtClean="0"/>
              <a:t> </a:t>
            </a:r>
            <a:endParaRPr lang="fr-FR" dirty="0"/>
          </a:p>
        </p:txBody>
      </p:sp>
      <p:sp>
        <p:nvSpPr>
          <p:cNvPr id="3" name="Content Placeholder 2"/>
          <p:cNvSpPr>
            <a:spLocks noGrp="1"/>
          </p:cNvSpPr>
          <p:nvPr>
            <p:ph idx="1"/>
          </p:nvPr>
        </p:nvSpPr>
        <p:spPr/>
        <p:txBody>
          <a:bodyPr>
            <a:normAutofit lnSpcReduction="10000"/>
          </a:bodyPr>
          <a:lstStyle/>
          <a:p>
            <a:pPr marL="0" indent="0">
              <a:buNone/>
            </a:pPr>
            <a:r>
              <a:rPr lang="fr-FR" b="1" dirty="0" smtClean="0"/>
              <a:t>Case </a:t>
            </a:r>
            <a:r>
              <a:rPr lang="fr-FR" b="1" dirty="0" err="1" smtClean="0"/>
              <a:t>Eko-Elda</a:t>
            </a:r>
            <a:r>
              <a:rPr lang="fr-FR" b="1" dirty="0" smtClean="0"/>
              <a:t> </a:t>
            </a:r>
            <a:r>
              <a:rPr lang="fr-FR" b="1" dirty="0" err="1"/>
              <a:t>Avee</a:t>
            </a:r>
            <a:r>
              <a:rPr lang="fr-FR" b="1" dirty="0"/>
              <a:t> v. </a:t>
            </a:r>
            <a:r>
              <a:rPr lang="fr-FR" b="1" dirty="0" err="1"/>
              <a:t>Greece</a:t>
            </a:r>
            <a:r>
              <a:rPr lang="fr-FR" b="1" dirty="0"/>
              <a:t> </a:t>
            </a:r>
            <a:r>
              <a:rPr lang="fr-FR" dirty="0"/>
              <a:t>(no. 10162/02</a:t>
            </a:r>
            <a:r>
              <a:rPr lang="fr-FR" dirty="0" smtClean="0"/>
              <a:t>), 09.03.2006</a:t>
            </a:r>
          </a:p>
          <a:p>
            <a:pPr marL="0" indent="0">
              <a:buNone/>
            </a:pPr>
            <a:r>
              <a:rPr lang="lt-LT" dirty="0" smtClean="0"/>
              <a:t>EŽTT: nepagrįstai bendrovei uždėtas mokėstis grąžintas po 5 metų ir 5 mėnesių po reikalavimo jį grąžinti. Valdžios įstaigos atsisakymas sumokėti delspinigius už tokį ilgą delsimą pažeidžia teisingą balansą, kuris turi būti užtikrintas tarp bendrojo ir individualaus intereso. Pažeista bendrovės nuosavybės teisė.</a:t>
            </a:r>
            <a:endParaRPr lang="fr-FR" dirty="0"/>
          </a:p>
        </p:txBody>
      </p:sp>
    </p:spTree>
    <p:extLst>
      <p:ext uri="{BB962C8B-B14F-4D97-AF65-F5344CB8AC3E}">
        <p14:creationId xmlns:p14="http://schemas.microsoft.com/office/powerpoint/2010/main" val="23642079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1202</TotalTime>
  <Words>3956</Words>
  <Application>Microsoft Office PowerPoint</Application>
  <PresentationFormat>On-screen Show (4:3)</PresentationFormat>
  <Paragraphs>168</Paragraphs>
  <Slides>42</Slides>
  <Notes>5</Notes>
  <HiddenSlides>0</HiddenSlides>
  <MMClips>0</MMClips>
  <ScaleCrop>false</ScaleCrop>
  <HeadingPairs>
    <vt:vector size="4" baseType="variant">
      <vt:variant>
        <vt:lpstr>Theme</vt:lpstr>
      </vt:variant>
      <vt:variant>
        <vt:i4>4</vt:i4>
      </vt:variant>
      <vt:variant>
        <vt:lpstr>Slide Titles</vt:lpstr>
      </vt:variant>
      <vt:variant>
        <vt:i4>42</vt:i4>
      </vt:variant>
    </vt:vector>
  </HeadingPairs>
  <TitlesOfParts>
    <vt:vector size="46" baseType="lpstr">
      <vt:lpstr>Default Design</vt:lpstr>
      <vt:lpstr>Office Theme</vt:lpstr>
      <vt:lpstr>1_Office Theme</vt:lpstr>
      <vt:lpstr>3_Office Theme</vt:lpstr>
      <vt:lpstr> Verslo interesų gynimas Europos Žmogaus Teisių Teisme ir Europos Sąjungos Teisingumo Teisme</vt:lpstr>
      <vt:lpstr>Du skirtingos kompetencijos teismai</vt:lpstr>
      <vt:lpstr>Bendri šių tarptautinių teismų bruožai</vt:lpstr>
      <vt:lpstr>Europos Žmogaus Teisių Teismas: kas gali iškelti bylą?</vt:lpstr>
      <vt:lpstr>Pareiškimas į EŽTT turi būti pateiktas per 6 mėnesius nuo nacionalinio teismo galutinio sprendimo </vt:lpstr>
      <vt:lpstr>Teisės, kurias garantuoja Europos žmogaus teisių konvencija ir jos protokolai. Reikšmingiausios verslo apsaugai teisės ESTT praktikoje</vt:lpstr>
      <vt:lpstr>EŽTT 2018 01 30 d. sprendimas byloje UAB „Sekmadienis“ prieš Lietuvą (69317/14) </vt:lpstr>
      <vt:lpstr>Pirmojo protokolo 1 straipsnis. Nuosavybės apsauga</vt:lpstr>
      <vt:lpstr>Nepagrįstai uždelstas mokėsčių grąžinimas -  nuosavybės teisės pažeidimas pagal Pirmojo Protokolo 1 str.  </vt:lpstr>
      <vt:lpstr>Teisė į teisingą bylos nagrinėjimą. 2019-04-16 d. EŽTT sprendimas byloje UAB „Baltic Master“ prieš Lietuvą (peticijos Nr. 55092/16)</vt:lpstr>
      <vt:lpstr>Nepagrįsta ilga bylinėjimosi ir turto arešto trukmė: teisės į teisingą bylos nagrinėjimą ir nuosavybės teisės pažeidimai</vt:lpstr>
      <vt:lpstr>Sprendimas nugriauti pastatą nepažeidžia bendrovės savininkės teisių, jei tai pateisinama pagal EŽTT nurodytus kriterijus</vt:lpstr>
      <vt:lpstr>Nuosavybės teisių į pastatą ribojimų kriterijai pagal EŽTT praktiką („Kristiana“ byla). Ar valstybės įsikišimas į nuosavybę yra būtinas?</vt:lpstr>
      <vt:lpstr>   EŽTT 2018-01-9 d. sprendimas byloje Tumeliai prieš Lietuvą (25545/14)      </vt:lpstr>
      <vt:lpstr>Krata advokato patalpose kliento vengimo mokėti mokesčius byloje ir teismų atsisakymas ginti advokato patalpų neliečiamybę: privatumo, įskaitant profesinių paslapčių pažeidimas (8 str.) ir teisės į teismą (6 str.) pažeidimas</vt:lpstr>
      <vt:lpstr>Mokesčių mokėtojo teisių gynimas EŽTT</vt:lpstr>
      <vt:lpstr>Neproporcingai didelį mokesčiai kaip nepagrįstas nuosavybės atėmimas (I Protokolo 1 str. pažeidimas)</vt:lpstr>
      <vt:lpstr>Saviraiškos laisvė ir manifestavimas privačioje prekybos galerijoje </vt:lpstr>
      <vt:lpstr>Asmeninio ir šeimos gyvenimo apsauga ir valstybės pareiga užkirsti kelią pavojingai taršai ir informuoti paie pavojų  sveikatai. Tătar v. Romania (67021/01) </vt:lpstr>
      <vt:lpstr>Verslo interesų gynimas ES teisminėse institucijose: ES Bendrajame ir Teisingumo teismuose</vt:lpstr>
      <vt:lpstr>Verslo interesų gynimas gali būti pagrįstas tieisogiai numatoma ES teisėje laisve užsiimti verslu pagal Europos Sąjungos pagrindinių teisių chartijos 16 str.</vt:lpstr>
      <vt:lpstr>BT kompetencijos pagrindai : pagrindinės bylų kategorijos. </vt:lpstr>
      <vt:lpstr>ES Teisingumo Teismo kompetencija. TT yra apeliacinė instancija BT sprendimams. Apeliacija nagrinėjama tik dėl taikomos teisės, o ne dėl faktų nagrinėjimo teisingumo.</vt:lpstr>
      <vt:lpstr>Bendrojo Teismo pagrindinės bylų kategorijos</vt:lpstr>
      <vt:lpstr>Ieškinių Bendrajame Teisme ir preliminarių paklausimų Teisingumo Teisme priimtinumas</vt:lpstr>
      <vt:lpstr>ES pagrindinių teisių chartijos 16 str. Laisvė užsiimti verslu. PVM mokėtojo užstato, skirto pažeidėjui, proporcingumas. ESTT sprendimas byloje C‑534/16, Puškár.  </vt:lpstr>
      <vt:lpstr>ES prekių ženklai: ar yra suklydimo riziką? Byla C‑254/09 P, Calvin Klein</vt:lpstr>
      <vt:lpstr>*</vt:lpstr>
      <vt:lpstr>Europos Sąjungos intelektinės nuosavybės tarnyba (EUIPO) užregistravo šį ženklą nežiūrint JAV bendrovės Calvin Klein Trademark Trust prieštaravimų</vt:lpstr>
      <vt:lpstr>ESTT apeliacinis sprendimas byloje C‑254/09 P, Calvin Klein</vt:lpstr>
      <vt:lpstr>ESTT sprendimas byloje C‑61/12, Komisija prieš Lietuvą. Valstybės įsipareigojimų neįvykdymas. Pareiga perkelti vairą iš dešinės į kairę registruojant lengvuosius automobilius</vt:lpstr>
      <vt:lpstr>Solidari atsakomybė karteliuose: patronuojanti įmonė kontroliuoja 100 % dukterinės įmonės kapitalo.   ESTT sprendimas byloje C-97/08 P, Akzo Nobel</vt:lpstr>
      <vt:lpstr>Solidarios baudos: skyrimo kriterijai ETT sprendimas Akzo Nobel byloje (tęsinys) </vt:lpstr>
      <vt:lpstr>Lemiamos įtakos prezumpcija ir įrodymai jai paneigti. Peroksido kartelis. Byla T‑196/06, Edison SpA: Komisijos sprendimas panaikintas</vt:lpstr>
      <vt:lpstr>BT sprendimas byloje T‑190/06, Total ir Elf Aquitaine: „apie 100 % akcijų“</vt:lpstr>
      <vt:lpstr> Piktnaudžiavimas dominuojančia padėtimi. Microsoft/Commission (T-201/04), BT 2007/09/17 d. sprendimas </vt:lpstr>
      <vt:lpstr>Microsoft/Commission (T-201/04), 2007/09/17 d. sprendimas (tęsinys)</vt:lpstr>
      <vt:lpstr>Microsoft/Commission (tęsinys)</vt:lpstr>
      <vt:lpstr> ESBT 2007-07-11 sprendimas byloje T-351/03, Schneider Electric prieš Komisiją.  Žalos, padarytos Bendrojo Teismo vėliau panaikintais Komisijos sprendimais dėl įmonių Schneider ir Legrand koncentracijos, atlyginimas </vt:lpstr>
      <vt:lpstr>  ESBT 2007-07-11 d. sprendimas byloje T-170/06, Alrosa prieš Komisiją   </vt:lpstr>
      <vt:lpstr>T-170/06, Alrosa prieš Komisiją (tęsinys)</vt:lpstr>
      <vt:lpstr>ESTT sprendimas apeliacinėje byloje C‑441/07 P, Komisija prieš Alrosa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Vilenas Vadapalas</dc:creator>
  <cp:lastModifiedBy>Vilenas Vadapalas</cp:lastModifiedBy>
  <cp:revision>159</cp:revision>
  <dcterms:created xsi:type="dcterms:W3CDTF">2019-11-20T13:55:39Z</dcterms:created>
  <dcterms:modified xsi:type="dcterms:W3CDTF">2019-11-30T10:42:22Z</dcterms:modified>
</cp:coreProperties>
</file>